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9" r:id="rId2"/>
    <p:sldId id="431" r:id="rId3"/>
    <p:sldId id="432" r:id="rId4"/>
    <p:sldId id="433" r:id="rId5"/>
    <p:sldId id="434" r:id="rId6"/>
    <p:sldId id="427" r:id="rId7"/>
    <p:sldId id="338" r:id="rId8"/>
    <p:sldId id="342" r:id="rId9"/>
    <p:sldId id="389" r:id="rId10"/>
    <p:sldId id="401" r:id="rId11"/>
    <p:sldId id="428" r:id="rId12"/>
    <p:sldId id="403" r:id="rId13"/>
    <p:sldId id="429" r:id="rId14"/>
    <p:sldId id="404" r:id="rId15"/>
    <p:sldId id="422" r:id="rId16"/>
    <p:sldId id="419" r:id="rId17"/>
    <p:sldId id="425" r:id="rId18"/>
    <p:sldId id="426" r:id="rId19"/>
    <p:sldId id="387" r:id="rId20"/>
    <p:sldId id="424" r:id="rId21"/>
    <p:sldId id="367" r:id="rId22"/>
    <p:sldId id="386" r:id="rId23"/>
    <p:sldId id="368" r:id="rId24"/>
    <p:sldId id="390" r:id="rId25"/>
    <p:sldId id="391" r:id="rId26"/>
    <p:sldId id="423" r:id="rId27"/>
    <p:sldId id="388" r:id="rId28"/>
    <p:sldId id="430" r:id="rId29"/>
    <p:sldId id="392" r:id="rId30"/>
    <p:sldId id="399" r:id="rId31"/>
    <p:sldId id="365" r:id="rId32"/>
    <p:sldId id="397" r:id="rId33"/>
    <p:sldId id="420" r:id="rId34"/>
    <p:sldId id="435" r:id="rId35"/>
    <p:sldId id="436" r:id="rId36"/>
    <p:sldId id="421" r:id="rId37"/>
    <p:sldId id="345" r:id="rId38"/>
    <p:sldId id="398" r:id="rId39"/>
    <p:sldId id="437" r:id="rId40"/>
    <p:sldId id="418" r:id="rId41"/>
    <p:sldId id="369" r:id="rId42"/>
    <p:sldId id="393" r:id="rId43"/>
  </p:sldIdLst>
  <p:sldSz cx="9144000" cy="6858000" type="screen4x3"/>
  <p:notesSz cx="6797675" cy="9926638"/>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DEF"/>
    <a:srgbClr val="EBF0F2"/>
    <a:srgbClr val="DFECEF"/>
    <a:srgbClr val="ECECEC"/>
    <a:srgbClr val="F7F7F7"/>
    <a:srgbClr val="588E6E"/>
    <a:srgbClr val="638561"/>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93924" autoAdjust="0"/>
  </p:normalViewPr>
  <p:slideViewPr>
    <p:cSldViewPr showGuides="1">
      <p:cViewPr varScale="1">
        <p:scale>
          <a:sx n="86" d="100"/>
          <a:sy n="86" d="100"/>
        </p:scale>
        <p:origin x="1038" y="84"/>
      </p:cViewPr>
      <p:guideLst>
        <p:guide orient="horz" pos="2160"/>
        <p:guide pos="2880"/>
      </p:guideLst>
    </p:cSldViewPr>
  </p:slideViewPr>
  <p:outlineViewPr>
    <p:cViewPr>
      <p:scale>
        <a:sx n="33" d="100"/>
        <a:sy n="33" d="100"/>
      </p:scale>
      <p:origin x="0" y="117138"/>
    </p:cViewPr>
  </p:outlineViewPr>
  <p:notesTextViewPr>
    <p:cViewPr>
      <p:scale>
        <a:sx n="100" d="100"/>
        <a:sy n="100" d="100"/>
      </p:scale>
      <p:origin x="0" y="0"/>
    </p:cViewPr>
  </p:notesTextViewPr>
  <p:sorterViewPr>
    <p:cViewPr>
      <p:scale>
        <a:sx n="66" d="100"/>
        <a:sy n="66" d="100"/>
      </p:scale>
      <p:origin x="0" y="3744"/>
    </p:cViewPr>
  </p:sorterViewPr>
  <p:notesViewPr>
    <p:cSldViewPr showGuides="1">
      <p:cViewPr varScale="1">
        <p:scale>
          <a:sx n="33" d="100"/>
          <a:sy n="33" d="100"/>
        </p:scale>
        <p:origin x="-161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873" cy="496652"/>
          </a:xfrm>
          <a:prstGeom prst="rect">
            <a:avLst/>
          </a:prstGeom>
        </p:spPr>
        <p:txBody>
          <a:bodyPr vert="horz" lIns="91906" tIns="45953" rIns="91906" bIns="45953" rtlCol="0"/>
          <a:lstStyle>
            <a:lvl1pPr algn="l">
              <a:defRPr sz="1200"/>
            </a:lvl1pPr>
          </a:lstStyle>
          <a:p>
            <a:endParaRPr lang="pt-PT"/>
          </a:p>
        </p:txBody>
      </p:sp>
      <p:sp>
        <p:nvSpPr>
          <p:cNvPr id="3" name="Date Placeholder 2"/>
          <p:cNvSpPr>
            <a:spLocks noGrp="1"/>
          </p:cNvSpPr>
          <p:nvPr>
            <p:ph type="dt" sz="quarter" idx="1"/>
          </p:nvPr>
        </p:nvSpPr>
        <p:spPr>
          <a:xfrm>
            <a:off x="3850198" y="1"/>
            <a:ext cx="2945873" cy="496652"/>
          </a:xfrm>
          <a:prstGeom prst="rect">
            <a:avLst/>
          </a:prstGeom>
        </p:spPr>
        <p:txBody>
          <a:bodyPr vert="horz" lIns="91906" tIns="45953" rIns="91906" bIns="45953" rtlCol="0"/>
          <a:lstStyle>
            <a:lvl1pPr algn="r">
              <a:defRPr sz="1200"/>
            </a:lvl1pPr>
          </a:lstStyle>
          <a:p>
            <a:fld id="{AB9D30BE-2BF9-4507-8FF0-306DF126CDE7}" type="datetimeFigureOut">
              <a:rPr lang="pt-PT" smtClean="0"/>
              <a:t>30-10-2018</a:t>
            </a:fld>
            <a:endParaRPr lang="pt-PT"/>
          </a:p>
        </p:txBody>
      </p:sp>
      <p:sp>
        <p:nvSpPr>
          <p:cNvPr id="4" name="Footer Placeholder 3"/>
          <p:cNvSpPr>
            <a:spLocks noGrp="1"/>
          </p:cNvSpPr>
          <p:nvPr>
            <p:ph type="ftr" sz="quarter" idx="2"/>
          </p:nvPr>
        </p:nvSpPr>
        <p:spPr>
          <a:xfrm>
            <a:off x="2" y="9428391"/>
            <a:ext cx="2945873" cy="496652"/>
          </a:xfrm>
          <a:prstGeom prst="rect">
            <a:avLst/>
          </a:prstGeom>
        </p:spPr>
        <p:txBody>
          <a:bodyPr vert="horz" lIns="91906" tIns="45953" rIns="91906" bIns="45953" rtlCol="0" anchor="b"/>
          <a:lstStyle>
            <a:lvl1pPr algn="l">
              <a:defRPr sz="1200"/>
            </a:lvl1pPr>
          </a:lstStyle>
          <a:p>
            <a:endParaRPr lang="pt-PT"/>
          </a:p>
        </p:txBody>
      </p:sp>
      <p:sp>
        <p:nvSpPr>
          <p:cNvPr id="5" name="Slide Number Placeholder 4"/>
          <p:cNvSpPr>
            <a:spLocks noGrp="1"/>
          </p:cNvSpPr>
          <p:nvPr>
            <p:ph type="sldNum" sz="quarter" idx="3"/>
          </p:nvPr>
        </p:nvSpPr>
        <p:spPr>
          <a:xfrm>
            <a:off x="3850198" y="9428391"/>
            <a:ext cx="2945873" cy="496652"/>
          </a:xfrm>
          <a:prstGeom prst="rect">
            <a:avLst/>
          </a:prstGeom>
        </p:spPr>
        <p:txBody>
          <a:bodyPr vert="horz" lIns="91906" tIns="45953" rIns="91906" bIns="45953" rtlCol="0" anchor="b"/>
          <a:lstStyle>
            <a:lvl1pPr algn="r">
              <a:defRPr sz="1200"/>
            </a:lvl1pPr>
          </a:lstStyle>
          <a:p>
            <a:fld id="{627AA3A5-0C81-436D-9626-979BB4FECFAF}" type="slidenum">
              <a:rPr lang="pt-PT" smtClean="0"/>
              <a:t>‹#›</a:t>
            </a:fld>
            <a:endParaRPr lang="pt-PT"/>
          </a:p>
        </p:txBody>
      </p:sp>
    </p:spTree>
    <p:extLst>
      <p:ext uri="{BB962C8B-B14F-4D97-AF65-F5344CB8AC3E}">
        <p14:creationId xmlns:p14="http://schemas.microsoft.com/office/powerpoint/2010/main" val="3128418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873" cy="496652"/>
          </a:xfrm>
          <a:prstGeom prst="rect">
            <a:avLst/>
          </a:prstGeom>
        </p:spPr>
        <p:txBody>
          <a:bodyPr vert="horz" lIns="91906" tIns="45953" rIns="91906" bIns="45953" rtlCol="0"/>
          <a:lstStyle>
            <a:lvl1pPr algn="l" fontAlgn="auto">
              <a:spcBef>
                <a:spcPts val="0"/>
              </a:spcBef>
              <a:spcAft>
                <a:spcPts val="0"/>
              </a:spcAft>
              <a:defRPr sz="1200">
                <a:latin typeface="+mn-lt"/>
              </a:defRPr>
            </a:lvl1pPr>
          </a:lstStyle>
          <a:p>
            <a:pPr>
              <a:defRPr/>
            </a:pPr>
            <a:endParaRPr lang="pt-PT"/>
          </a:p>
        </p:txBody>
      </p:sp>
      <p:sp>
        <p:nvSpPr>
          <p:cNvPr id="3" name="Date Placeholder 2"/>
          <p:cNvSpPr>
            <a:spLocks noGrp="1"/>
          </p:cNvSpPr>
          <p:nvPr>
            <p:ph type="dt" idx="1"/>
          </p:nvPr>
        </p:nvSpPr>
        <p:spPr>
          <a:xfrm>
            <a:off x="3850198" y="1"/>
            <a:ext cx="2945873" cy="496652"/>
          </a:xfrm>
          <a:prstGeom prst="rect">
            <a:avLst/>
          </a:prstGeom>
        </p:spPr>
        <p:txBody>
          <a:bodyPr vert="horz" lIns="91906" tIns="45953" rIns="91906" bIns="45953" rtlCol="0"/>
          <a:lstStyle>
            <a:lvl1pPr algn="r" fontAlgn="auto">
              <a:spcBef>
                <a:spcPts val="0"/>
              </a:spcBef>
              <a:spcAft>
                <a:spcPts val="0"/>
              </a:spcAft>
              <a:defRPr sz="1200">
                <a:latin typeface="+mn-lt"/>
              </a:defRPr>
            </a:lvl1pPr>
          </a:lstStyle>
          <a:p>
            <a:pPr>
              <a:defRPr/>
            </a:pPr>
            <a:fld id="{5F056742-E510-4868-B26E-DBDF221BD548}" type="datetimeFigureOut">
              <a:rPr lang="pt-PT"/>
              <a:pPr>
                <a:defRPr/>
              </a:pPr>
              <a:t>30-10-2018</a:t>
            </a:fld>
            <a:endParaRPr lang="pt-PT"/>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1906" tIns="45953" rIns="91906" bIns="45953" rtlCol="0" anchor="ctr"/>
          <a:lstStyle/>
          <a:p>
            <a:pPr lvl="0"/>
            <a:endParaRPr lang="pt-PT" noProof="0"/>
          </a:p>
        </p:txBody>
      </p:sp>
      <p:sp>
        <p:nvSpPr>
          <p:cNvPr id="5" name="Notes Placeholder 4"/>
          <p:cNvSpPr>
            <a:spLocks noGrp="1"/>
          </p:cNvSpPr>
          <p:nvPr>
            <p:ph type="body" sz="quarter" idx="3"/>
          </p:nvPr>
        </p:nvSpPr>
        <p:spPr>
          <a:xfrm>
            <a:off x="679448" y="4715793"/>
            <a:ext cx="5438783" cy="4466667"/>
          </a:xfrm>
          <a:prstGeom prst="rect">
            <a:avLst/>
          </a:prstGeom>
        </p:spPr>
        <p:txBody>
          <a:bodyPr vert="horz" lIns="91906" tIns="45953" rIns="91906" bIns="4595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pt-PT" noProof="0"/>
          </a:p>
        </p:txBody>
      </p:sp>
      <p:sp>
        <p:nvSpPr>
          <p:cNvPr id="6" name="Footer Placeholder 5"/>
          <p:cNvSpPr>
            <a:spLocks noGrp="1"/>
          </p:cNvSpPr>
          <p:nvPr>
            <p:ph type="ftr" sz="quarter" idx="4"/>
          </p:nvPr>
        </p:nvSpPr>
        <p:spPr>
          <a:xfrm>
            <a:off x="2" y="9428391"/>
            <a:ext cx="2945873" cy="496652"/>
          </a:xfrm>
          <a:prstGeom prst="rect">
            <a:avLst/>
          </a:prstGeom>
        </p:spPr>
        <p:txBody>
          <a:bodyPr vert="horz" lIns="91906" tIns="45953" rIns="91906" bIns="45953" rtlCol="0" anchor="b"/>
          <a:lstStyle>
            <a:lvl1pPr algn="l" fontAlgn="auto">
              <a:spcBef>
                <a:spcPts val="0"/>
              </a:spcBef>
              <a:spcAft>
                <a:spcPts val="0"/>
              </a:spcAft>
              <a:defRPr sz="1200">
                <a:latin typeface="+mn-lt"/>
              </a:defRPr>
            </a:lvl1pPr>
          </a:lstStyle>
          <a:p>
            <a:pPr>
              <a:defRPr/>
            </a:pPr>
            <a:endParaRPr lang="pt-PT"/>
          </a:p>
        </p:txBody>
      </p:sp>
      <p:sp>
        <p:nvSpPr>
          <p:cNvPr id="7" name="Slide Number Placeholder 6"/>
          <p:cNvSpPr>
            <a:spLocks noGrp="1"/>
          </p:cNvSpPr>
          <p:nvPr>
            <p:ph type="sldNum" sz="quarter" idx="5"/>
          </p:nvPr>
        </p:nvSpPr>
        <p:spPr>
          <a:xfrm>
            <a:off x="3850198" y="9428391"/>
            <a:ext cx="2945873" cy="496652"/>
          </a:xfrm>
          <a:prstGeom prst="rect">
            <a:avLst/>
          </a:prstGeom>
        </p:spPr>
        <p:txBody>
          <a:bodyPr vert="horz" lIns="91906" tIns="45953" rIns="91906" bIns="45953" rtlCol="0" anchor="b"/>
          <a:lstStyle>
            <a:lvl1pPr algn="r" fontAlgn="auto">
              <a:spcBef>
                <a:spcPts val="0"/>
              </a:spcBef>
              <a:spcAft>
                <a:spcPts val="0"/>
              </a:spcAft>
              <a:defRPr sz="1200">
                <a:latin typeface="+mn-lt"/>
              </a:defRPr>
            </a:lvl1pPr>
          </a:lstStyle>
          <a:p>
            <a:pPr>
              <a:defRPr/>
            </a:pPr>
            <a:fld id="{1E7B98DB-A3A4-4E52-AD4C-E158C067D223}" type="slidenum">
              <a:rPr lang="pt-PT"/>
              <a:pPr>
                <a:defRPr/>
              </a:pPr>
              <a:t>‹#›</a:t>
            </a:fld>
            <a:endParaRPr lang="pt-PT"/>
          </a:p>
        </p:txBody>
      </p:sp>
    </p:spTree>
    <p:extLst>
      <p:ext uri="{BB962C8B-B14F-4D97-AF65-F5344CB8AC3E}">
        <p14:creationId xmlns:p14="http://schemas.microsoft.com/office/powerpoint/2010/main" val="477223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1</a:t>
            </a:fld>
            <a:endParaRPr lang="pt-PT"/>
          </a:p>
        </p:txBody>
      </p:sp>
    </p:spTree>
    <p:extLst>
      <p:ext uri="{BB962C8B-B14F-4D97-AF65-F5344CB8AC3E}">
        <p14:creationId xmlns:p14="http://schemas.microsoft.com/office/powerpoint/2010/main" val="2392314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16</a:t>
            </a:fld>
            <a:endParaRPr lang="pt-PT"/>
          </a:p>
        </p:txBody>
      </p:sp>
    </p:spTree>
    <p:extLst>
      <p:ext uri="{BB962C8B-B14F-4D97-AF65-F5344CB8AC3E}">
        <p14:creationId xmlns:p14="http://schemas.microsoft.com/office/powerpoint/2010/main" val="2280337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19</a:t>
            </a:fld>
            <a:endParaRPr lang="pt-PT"/>
          </a:p>
        </p:txBody>
      </p:sp>
    </p:spTree>
    <p:extLst>
      <p:ext uri="{BB962C8B-B14F-4D97-AF65-F5344CB8AC3E}">
        <p14:creationId xmlns:p14="http://schemas.microsoft.com/office/powerpoint/2010/main" val="2574877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20</a:t>
            </a:fld>
            <a:endParaRPr lang="pt-PT"/>
          </a:p>
        </p:txBody>
      </p:sp>
    </p:spTree>
    <p:extLst>
      <p:ext uri="{BB962C8B-B14F-4D97-AF65-F5344CB8AC3E}">
        <p14:creationId xmlns:p14="http://schemas.microsoft.com/office/powerpoint/2010/main" val="3224956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21</a:t>
            </a:fld>
            <a:endParaRPr lang="pt-PT"/>
          </a:p>
        </p:txBody>
      </p:sp>
    </p:spTree>
    <p:extLst>
      <p:ext uri="{BB962C8B-B14F-4D97-AF65-F5344CB8AC3E}">
        <p14:creationId xmlns:p14="http://schemas.microsoft.com/office/powerpoint/2010/main" val="1960535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22</a:t>
            </a:fld>
            <a:endParaRPr lang="pt-PT"/>
          </a:p>
        </p:txBody>
      </p:sp>
    </p:spTree>
    <p:extLst>
      <p:ext uri="{BB962C8B-B14F-4D97-AF65-F5344CB8AC3E}">
        <p14:creationId xmlns:p14="http://schemas.microsoft.com/office/powerpoint/2010/main" val="3409293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23</a:t>
            </a:fld>
            <a:endParaRPr lang="pt-PT"/>
          </a:p>
        </p:txBody>
      </p:sp>
    </p:spTree>
    <p:extLst>
      <p:ext uri="{BB962C8B-B14F-4D97-AF65-F5344CB8AC3E}">
        <p14:creationId xmlns:p14="http://schemas.microsoft.com/office/powerpoint/2010/main" val="339875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24</a:t>
            </a:fld>
            <a:endParaRPr lang="pt-PT"/>
          </a:p>
        </p:txBody>
      </p:sp>
    </p:spTree>
    <p:extLst>
      <p:ext uri="{BB962C8B-B14F-4D97-AF65-F5344CB8AC3E}">
        <p14:creationId xmlns:p14="http://schemas.microsoft.com/office/powerpoint/2010/main" val="3517145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25</a:t>
            </a:fld>
            <a:endParaRPr lang="pt-PT"/>
          </a:p>
        </p:txBody>
      </p:sp>
    </p:spTree>
    <p:extLst>
      <p:ext uri="{BB962C8B-B14F-4D97-AF65-F5344CB8AC3E}">
        <p14:creationId xmlns:p14="http://schemas.microsoft.com/office/powerpoint/2010/main" val="1738132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26</a:t>
            </a:fld>
            <a:endParaRPr lang="pt-PT"/>
          </a:p>
        </p:txBody>
      </p:sp>
    </p:spTree>
    <p:extLst>
      <p:ext uri="{BB962C8B-B14F-4D97-AF65-F5344CB8AC3E}">
        <p14:creationId xmlns:p14="http://schemas.microsoft.com/office/powerpoint/2010/main" val="11781981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27</a:t>
            </a:fld>
            <a:endParaRPr lang="pt-PT"/>
          </a:p>
        </p:txBody>
      </p:sp>
    </p:spTree>
    <p:extLst>
      <p:ext uri="{BB962C8B-B14F-4D97-AF65-F5344CB8AC3E}">
        <p14:creationId xmlns:p14="http://schemas.microsoft.com/office/powerpoint/2010/main" val="631874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5</a:t>
            </a:fld>
            <a:endParaRPr lang="pt-PT"/>
          </a:p>
        </p:txBody>
      </p:sp>
    </p:spTree>
    <p:extLst>
      <p:ext uri="{BB962C8B-B14F-4D97-AF65-F5344CB8AC3E}">
        <p14:creationId xmlns:p14="http://schemas.microsoft.com/office/powerpoint/2010/main" val="1990017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29</a:t>
            </a:fld>
            <a:endParaRPr lang="pt-PT"/>
          </a:p>
        </p:txBody>
      </p:sp>
    </p:spTree>
    <p:extLst>
      <p:ext uri="{BB962C8B-B14F-4D97-AF65-F5344CB8AC3E}">
        <p14:creationId xmlns:p14="http://schemas.microsoft.com/office/powerpoint/2010/main" val="2276990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30</a:t>
            </a:fld>
            <a:endParaRPr lang="pt-PT"/>
          </a:p>
        </p:txBody>
      </p:sp>
    </p:spTree>
    <p:extLst>
      <p:ext uri="{BB962C8B-B14F-4D97-AF65-F5344CB8AC3E}">
        <p14:creationId xmlns:p14="http://schemas.microsoft.com/office/powerpoint/2010/main" val="2076841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31</a:t>
            </a:fld>
            <a:endParaRPr lang="pt-PT"/>
          </a:p>
        </p:txBody>
      </p:sp>
    </p:spTree>
    <p:extLst>
      <p:ext uri="{BB962C8B-B14F-4D97-AF65-F5344CB8AC3E}">
        <p14:creationId xmlns:p14="http://schemas.microsoft.com/office/powerpoint/2010/main" val="1419957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32</a:t>
            </a:fld>
            <a:endParaRPr lang="pt-PT"/>
          </a:p>
        </p:txBody>
      </p:sp>
    </p:spTree>
    <p:extLst>
      <p:ext uri="{BB962C8B-B14F-4D97-AF65-F5344CB8AC3E}">
        <p14:creationId xmlns:p14="http://schemas.microsoft.com/office/powerpoint/2010/main" val="41440493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33</a:t>
            </a:fld>
            <a:endParaRPr lang="pt-PT"/>
          </a:p>
        </p:txBody>
      </p:sp>
    </p:spTree>
    <p:extLst>
      <p:ext uri="{BB962C8B-B14F-4D97-AF65-F5344CB8AC3E}">
        <p14:creationId xmlns:p14="http://schemas.microsoft.com/office/powerpoint/2010/main" val="184159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36</a:t>
            </a:fld>
            <a:endParaRPr lang="pt-PT"/>
          </a:p>
        </p:txBody>
      </p:sp>
    </p:spTree>
    <p:extLst>
      <p:ext uri="{BB962C8B-B14F-4D97-AF65-F5344CB8AC3E}">
        <p14:creationId xmlns:p14="http://schemas.microsoft.com/office/powerpoint/2010/main" val="2028055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37</a:t>
            </a:fld>
            <a:endParaRPr lang="pt-PT"/>
          </a:p>
        </p:txBody>
      </p:sp>
    </p:spTree>
    <p:extLst>
      <p:ext uri="{BB962C8B-B14F-4D97-AF65-F5344CB8AC3E}">
        <p14:creationId xmlns:p14="http://schemas.microsoft.com/office/powerpoint/2010/main" val="4174765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38</a:t>
            </a:fld>
            <a:endParaRPr lang="pt-PT"/>
          </a:p>
        </p:txBody>
      </p:sp>
    </p:spTree>
    <p:extLst>
      <p:ext uri="{BB962C8B-B14F-4D97-AF65-F5344CB8AC3E}">
        <p14:creationId xmlns:p14="http://schemas.microsoft.com/office/powerpoint/2010/main" val="34162754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40</a:t>
            </a:fld>
            <a:endParaRPr lang="pt-PT"/>
          </a:p>
        </p:txBody>
      </p:sp>
    </p:spTree>
    <p:extLst>
      <p:ext uri="{BB962C8B-B14F-4D97-AF65-F5344CB8AC3E}">
        <p14:creationId xmlns:p14="http://schemas.microsoft.com/office/powerpoint/2010/main" val="18839063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41</a:t>
            </a:fld>
            <a:endParaRPr lang="pt-PT"/>
          </a:p>
        </p:txBody>
      </p:sp>
    </p:spTree>
    <p:extLst>
      <p:ext uri="{BB962C8B-B14F-4D97-AF65-F5344CB8AC3E}">
        <p14:creationId xmlns:p14="http://schemas.microsoft.com/office/powerpoint/2010/main" val="2310101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7</a:t>
            </a:fld>
            <a:endParaRPr lang="pt-PT"/>
          </a:p>
        </p:txBody>
      </p:sp>
    </p:spTree>
    <p:extLst>
      <p:ext uri="{BB962C8B-B14F-4D97-AF65-F5344CB8AC3E}">
        <p14:creationId xmlns:p14="http://schemas.microsoft.com/office/powerpoint/2010/main" val="38230959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42</a:t>
            </a:fld>
            <a:endParaRPr lang="pt-PT"/>
          </a:p>
        </p:txBody>
      </p:sp>
    </p:spTree>
    <p:extLst>
      <p:ext uri="{BB962C8B-B14F-4D97-AF65-F5344CB8AC3E}">
        <p14:creationId xmlns:p14="http://schemas.microsoft.com/office/powerpoint/2010/main" val="4192426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8</a:t>
            </a:fld>
            <a:endParaRPr lang="pt-PT"/>
          </a:p>
        </p:txBody>
      </p:sp>
    </p:spTree>
    <p:extLst>
      <p:ext uri="{BB962C8B-B14F-4D97-AF65-F5344CB8AC3E}">
        <p14:creationId xmlns:p14="http://schemas.microsoft.com/office/powerpoint/2010/main" val="3355611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9</a:t>
            </a:fld>
            <a:endParaRPr lang="pt-PT"/>
          </a:p>
        </p:txBody>
      </p:sp>
    </p:spTree>
    <p:extLst>
      <p:ext uri="{BB962C8B-B14F-4D97-AF65-F5344CB8AC3E}">
        <p14:creationId xmlns:p14="http://schemas.microsoft.com/office/powerpoint/2010/main" val="359324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10</a:t>
            </a:fld>
            <a:endParaRPr lang="pt-PT"/>
          </a:p>
        </p:txBody>
      </p:sp>
    </p:spTree>
    <p:extLst>
      <p:ext uri="{BB962C8B-B14F-4D97-AF65-F5344CB8AC3E}">
        <p14:creationId xmlns:p14="http://schemas.microsoft.com/office/powerpoint/2010/main" val="36975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12</a:t>
            </a:fld>
            <a:endParaRPr lang="pt-PT"/>
          </a:p>
        </p:txBody>
      </p:sp>
    </p:spTree>
    <p:extLst>
      <p:ext uri="{BB962C8B-B14F-4D97-AF65-F5344CB8AC3E}">
        <p14:creationId xmlns:p14="http://schemas.microsoft.com/office/powerpoint/2010/main" val="1835030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14</a:t>
            </a:fld>
            <a:endParaRPr lang="pt-PT"/>
          </a:p>
        </p:txBody>
      </p:sp>
    </p:spTree>
    <p:extLst>
      <p:ext uri="{BB962C8B-B14F-4D97-AF65-F5344CB8AC3E}">
        <p14:creationId xmlns:p14="http://schemas.microsoft.com/office/powerpoint/2010/main" val="3882682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a:p>
        </p:txBody>
      </p:sp>
      <p:sp>
        <p:nvSpPr>
          <p:cNvPr id="4" name="Slide Number Placeholder 3"/>
          <p:cNvSpPr>
            <a:spLocks noGrp="1"/>
          </p:cNvSpPr>
          <p:nvPr>
            <p:ph type="sldNum" sz="quarter" idx="10"/>
          </p:nvPr>
        </p:nvSpPr>
        <p:spPr/>
        <p:txBody>
          <a:bodyPr/>
          <a:lstStyle/>
          <a:p>
            <a:pPr>
              <a:defRPr/>
            </a:pPr>
            <a:fld id="{1E7B98DB-A3A4-4E52-AD4C-E158C067D223}" type="slidenum">
              <a:rPr lang="pt-PT" smtClean="0"/>
              <a:pPr>
                <a:defRPr/>
              </a:pPr>
              <a:t>15</a:t>
            </a:fld>
            <a:endParaRPr lang="pt-PT"/>
          </a:p>
        </p:txBody>
      </p:sp>
    </p:spTree>
    <p:extLst>
      <p:ext uri="{BB962C8B-B14F-4D97-AF65-F5344CB8AC3E}">
        <p14:creationId xmlns:p14="http://schemas.microsoft.com/office/powerpoint/2010/main" val="1707183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1"/>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Footer Placeholder 16"/>
          <p:cNvSpPr>
            <a:spLocks noGrp="1"/>
          </p:cNvSpPr>
          <p:nvPr>
            <p:ph type="ftr" sz="quarter" idx="10"/>
          </p:nvPr>
        </p:nvSpPr>
        <p:spPr>
          <a:xfrm>
            <a:off x="914400" y="6172200"/>
            <a:ext cx="7761288" cy="457200"/>
          </a:xfrm>
        </p:spPr>
        <p:txBody>
          <a:bodyPr/>
          <a:lstStyle>
            <a:lvl1pPr>
              <a:defRPr/>
            </a:lvl1pPr>
          </a:lstStyle>
          <a:p>
            <a:pPr>
              <a:defRPr/>
            </a:pPr>
            <a:endParaRPr lang="pt-PT"/>
          </a:p>
        </p:txBody>
      </p:sp>
      <p:sp>
        <p:nvSpPr>
          <p:cNvPr id="12" name="Slide Number Placeholder 28"/>
          <p:cNvSpPr>
            <a:spLocks noGrp="1"/>
          </p:cNvSpPr>
          <p:nvPr>
            <p:ph type="sldNum" sz="quarter" idx="11"/>
          </p:nvPr>
        </p:nvSpPr>
        <p:spPr/>
        <p:txBody>
          <a:bodyPr/>
          <a:lstStyle>
            <a:lvl1pPr>
              <a:defRPr sz="1400">
                <a:solidFill>
                  <a:srgbClr val="FFFFFF"/>
                </a:solidFill>
              </a:defRPr>
            </a:lvl1pPr>
          </a:lstStyle>
          <a:p>
            <a:pPr>
              <a:defRPr/>
            </a:pPr>
            <a:fld id="{7CD587DE-80DE-4B19-BAEE-EF3CF043B724}"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1378A88-D650-43B9-8F86-91EF5FB59EC9}" type="datetime1">
              <a:rPr lang="pt-PT"/>
              <a:pPr>
                <a:defRPr/>
              </a:pPr>
              <a:t>30-10-2018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C8A41D41-C8D5-45CD-A515-A00F5A932E1F}"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1"/>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1FA25D74-E26E-4106-936C-2493F2AC1D3C}" type="datetime1">
              <a:rPr lang="pt-PT"/>
              <a:pPr>
                <a:defRPr/>
              </a:pPr>
              <a:t>30-10-2018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BEA899D2-E742-48A4-970F-25F7DAED1117}" type="slidenum">
              <a:rPr lang="pt-PT"/>
              <a:pPr>
                <a:defRPr/>
              </a:pPr>
              <a:t>‹#›</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4638"/>
            <a:ext cx="7772400" cy="5745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3" name="Date Placeholder 13"/>
          <p:cNvSpPr>
            <a:spLocks noGrp="1"/>
          </p:cNvSpPr>
          <p:nvPr>
            <p:ph type="dt" sz="half" idx="10"/>
          </p:nvPr>
        </p:nvSpPr>
        <p:spPr/>
        <p:txBody>
          <a:bodyPr/>
          <a:lstStyle>
            <a:lvl1pPr>
              <a:defRPr/>
            </a:lvl1pPr>
          </a:lstStyle>
          <a:p>
            <a:pPr>
              <a:defRPr/>
            </a:pPr>
            <a:fld id="{A0C1EF9F-219E-47F8-8721-EAA66F568F34}" type="datetime1">
              <a:rPr lang="pt-PT"/>
              <a:pPr>
                <a:defRPr/>
              </a:pPr>
              <a:t>30-10-2018</a:t>
            </a:fld>
            <a:endParaRPr lang="pt-PT"/>
          </a:p>
        </p:txBody>
      </p:sp>
      <p:sp>
        <p:nvSpPr>
          <p:cNvPr id="4" name="Footer Placeholder 2"/>
          <p:cNvSpPr>
            <a:spLocks noGrp="1"/>
          </p:cNvSpPr>
          <p:nvPr>
            <p:ph type="ftr" sz="quarter" idx="11"/>
          </p:nvPr>
        </p:nvSpPr>
        <p:spPr/>
        <p:txBody>
          <a:bodyPr/>
          <a:lstStyle>
            <a:lvl1pPr>
              <a:defRPr/>
            </a:lvl1pPr>
          </a:lstStyle>
          <a:p>
            <a:pPr>
              <a:defRPr/>
            </a:pPr>
            <a:endParaRPr lang="pt-PT"/>
          </a:p>
        </p:txBody>
      </p:sp>
      <p:sp>
        <p:nvSpPr>
          <p:cNvPr id="5" name="Slide Number Placeholder 22"/>
          <p:cNvSpPr>
            <a:spLocks noGrp="1"/>
          </p:cNvSpPr>
          <p:nvPr>
            <p:ph type="sldNum" sz="quarter" idx="12"/>
          </p:nvPr>
        </p:nvSpPr>
        <p:spPr/>
        <p:txBody>
          <a:bodyPr/>
          <a:lstStyle>
            <a:lvl1pPr>
              <a:defRPr/>
            </a:lvl1pPr>
          </a:lstStyle>
          <a:p>
            <a:pPr>
              <a:defRPr/>
            </a:pPr>
            <a:fld id="{F878D0C2-9600-4A8B-9129-178286089580}"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79E252F-9B4B-4A92-875C-D9B97F357002}" type="datetime1">
              <a:rPr lang="pt-PT"/>
              <a:pPr>
                <a:defRPr/>
              </a:pPr>
              <a:t>30-10-2018</a:t>
            </a:fld>
            <a:endParaRPr lang="pt-PT"/>
          </a:p>
        </p:txBody>
      </p:sp>
      <p:sp>
        <p:nvSpPr>
          <p:cNvPr id="5" name="Footer Placeholder 2"/>
          <p:cNvSpPr>
            <a:spLocks noGrp="1"/>
          </p:cNvSpPr>
          <p:nvPr>
            <p:ph type="ftr" sz="quarter" idx="11"/>
          </p:nvPr>
        </p:nvSpPr>
        <p:spPr/>
        <p:txBody>
          <a:bodyPr/>
          <a:lstStyle>
            <a:lvl1pPr>
              <a:defRPr/>
            </a:lvl1pPr>
          </a:lstStyle>
          <a:p>
            <a:pPr>
              <a:defRPr/>
            </a:pPr>
            <a:endParaRPr lang="pt-PT"/>
          </a:p>
        </p:txBody>
      </p:sp>
      <p:sp>
        <p:nvSpPr>
          <p:cNvPr id="6" name="Slide Number Placeholder 22"/>
          <p:cNvSpPr>
            <a:spLocks noGrp="1"/>
          </p:cNvSpPr>
          <p:nvPr>
            <p:ph type="sldNum" sz="quarter" idx="12"/>
          </p:nvPr>
        </p:nvSpPr>
        <p:spPr/>
        <p:txBody>
          <a:bodyPr/>
          <a:lstStyle>
            <a:lvl1pPr>
              <a:defRPr/>
            </a:lvl1pPr>
          </a:lstStyle>
          <a:p>
            <a:pPr>
              <a:defRPr/>
            </a:pPr>
            <a:fld id="{36B38CD7-7748-4508-92EA-7C46F7B8DA69}"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4" y="69756"/>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1"/>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9"/>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F2A6F719-AD86-41B8-939D-AFD518D2B079}" type="datetime1">
              <a:rPr lang="pt-PT"/>
              <a:pPr>
                <a:defRPr/>
              </a:pPr>
              <a:t>30-10-2018</a:t>
            </a:fld>
            <a:endParaRPr lang="pt-PT"/>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pt-PT"/>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618EE88F-8F7E-4F5B-8513-D07E0ECE89FB}"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1"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A0D05C7D-BACD-4602-AF9F-22A93C09A45A}" type="datetime1">
              <a:rPr lang="pt-PT"/>
              <a:pPr>
                <a:defRPr/>
              </a:pPr>
              <a:t>30-10-2018</a:t>
            </a:fld>
            <a:endParaRPr lang="pt-PT"/>
          </a:p>
        </p:txBody>
      </p:sp>
      <p:sp>
        <p:nvSpPr>
          <p:cNvPr id="6" name="Footer Placeholder 2"/>
          <p:cNvSpPr>
            <a:spLocks noGrp="1"/>
          </p:cNvSpPr>
          <p:nvPr>
            <p:ph type="ftr" sz="quarter" idx="11"/>
          </p:nvPr>
        </p:nvSpPr>
        <p:spPr/>
        <p:txBody>
          <a:bodyPr/>
          <a:lstStyle>
            <a:lvl1pPr>
              <a:defRPr/>
            </a:lvl1pPr>
          </a:lstStyle>
          <a:p>
            <a:pPr>
              <a:defRPr/>
            </a:pPr>
            <a:endParaRPr lang="pt-PT"/>
          </a:p>
        </p:txBody>
      </p:sp>
      <p:sp>
        <p:nvSpPr>
          <p:cNvPr id="7" name="Slide Number Placeholder 22"/>
          <p:cNvSpPr>
            <a:spLocks noGrp="1"/>
          </p:cNvSpPr>
          <p:nvPr>
            <p:ph type="sldNum" sz="quarter" idx="12"/>
          </p:nvPr>
        </p:nvSpPr>
        <p:spPr/>
        <p:txBody>
          <a:bodyPr/>
          <a:lstStyle>
            <a:lvl1pPr>
              <a:defRPr/>
            </a:lvl1pPr>
          </a:lstStyle>
          <a:p>
            <a:pPr>
              <a:defRPr/>
            </a:pPr>
            <a:fld id="{491ACB5D-F29A-4E4A-BB1B-144CFB158204}"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6BD3DEFA-89DA-4C15-BA47-6A23064BA316}" type="datetime1">
              <a:rPr lang="pt-PT"/>
              <a:pPr>
                <a:defRPr/>
              </a:pPr>
              <a:t>30-10-2018</a:t>
            </a:fld>
            <a:endParaRPr lang="pt-PT"/>
          </a:p>
        </p:txBody>
      </p:sp>
      <p:sp>
        <p:nvSpPr>
          <p:cNvPr id="8" name="Footer Placeholder 2"/>
          <p:cNvSpPr>
            <a:spLocks noGrp="1"/>
          </p:cNvSpPr>
          <p:nvPr>
            <p:ph type="ftr" sz="quarter" idx="11"/>
          </p:nvPr>
        </p:nvSpPr>
        <p:spPr/>
        <p:txBody>
          <a:bodyPr/>
          <a:lstStyle>
            <a:lvl1pPr>
              <a:defRPr/>
            </a:lvl1pPr>
          </a:lstStyle>
          <a:p>
            <a:pPr>
              <a:defRPr/>
            </a:pPr>
            <a:endParaRPr lang="pt-PT"/>
          </a:p>
        </p:txBody>
      </p:sp>
      <p:sp>
        <p:nvSpPr>
          <p:cNvPr id="9" name="Slide Number Placeholder 22"/>
          <p:cNvSpPr>
            <a:spLocks noGrp="1"/>
          </p:cNvSpPr>
          <p:nvPr>
            <p:ph type="sldNum" sz="quarter" idx="12"/>
          </p:nvPr>
        </p:nvSpPr>
        <p:spPr/>
        <p:txBody>
          <a:bodyPr/>
          <a:lstStyle>
            <a:lvl1pPr>
              <a:defRPr/>
            </a:lvl1pPr>
          </a:lstStyle>
          <a:p>
            <a:pPr>
              <a:defRPr/>
            </a:pPr>
            <a:fld id="{2F076B0D-0AE3-46B2-B55D-AE039A1CE154}"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B37D078F-99F9-4D65-B0D7-A2869F800DC3}" type="datetime1">
              <a:rPr lang="pt-PT"/>
              <a:pPr>
                <a:defRPr/>
              </a:pPr>
              <a:t>30-10-2018</a:t>
            </a:fld>
            <a:endParaRPr lang="pt-PT"/>
          </a:p>
        </p:txBody>
      </p:sp>
      <p:sp>
        <p:nvSpPr>
          <p:cNvPr id="4" name="Footer Placeholder 2"/>
          <p:cNvSpPr>
            <a:spLocks noGrp="1"/>
          </p:cNvSpPr>
          <p:nvPr>
            <p:ph type="ftr" sz="quarter" idx="11"/>
          </p:nvPr>
        </p:nvSpPr>
        <p:spPr/>
        <p:txBody>
          <a:bodyPr/>
          <a:lstStyle>
            <a:lvl1pPr>
              <a:defRPr/>
            </a:lvl1pPr>
          </a:lstStyle>
          <a:p>
            <a:pPr>
              <a:defRPr/>
            </a:pPr>
            <a:endParaRPr lang="pt-PT"/>
          </a:p>
        </p:txBody>
      </p:sp>
      <p:sp>
        <p:nvSpPr>
          <p:cNvPr id="5" name="Slide Number Placeholder 22"/>
          <p:cNvSpPr>
            <a:spLocks noGrp="1"/>
          </p:cNvSpPr>
          <p:nvPr>
            <p:ph type="sldNum" sz="quarter" idx="12"/>
          </p:nvPr>
        </p:nvSpPr>
        <p:spPr/>
        <p:txBody>
          <a:bodyPr/>
          <a:lstStyle>
            <a:lvl1pPr>
              <a:defRPr/>
            </a:lvl1pPr>
          </a:lstStyle>
          <a:p>
            <a:pPr>
              <a:defRPr/>
            </a:pPr>
            <a:fld id="{82F7D794-0F32-4948-83CC-7CABBB88C1D9}"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7657197-7F7F-4BBB-89BC-D3318DFA2E21}" type="datetime1">
              <a:rPr lang="pt-PT"/>
              <a:pPr>
                <a:defRPr/>
              </a:pPr>
              <a:t>30-10-2018</a:t>
            </a:fld>
            <a:endParaRPr lang="pt-PT"/>
          </a:p>
        </p:txBody>
      </p:sp>
      <p:sp>
        <p:nvSpPr>
          <p:cNvPr id="3" name="Footer Placeholder 2"/>
          <p:cNvSpPr>
            <a:spLocks noGrp="1"/>
          </p:cNvSpPr>
          <p:nvPr>
            <p:ph type="ftr" sz="quarter" idx="11"/>
          </p:nvPr>
        </p:nvSpPr>
        <p:spPr/>
        <p:txBody>
          <a:bodyPr/>
          <a:lstStyle>
            <a:lvl1pPr>
              <a:defRPr/>
            </a:lvl1pPr>
          </a:lstStyle>
          <a:p>
            <a:pPr>
              <a:defRPr/>
            </a:pPr>
            <a:endParaRPr lang="pt-PT"/>
          </a:p>
        </p:txBody>
      </p:sp>
      <p:sp>
        <p:nvSpPr>
          <p:cNvPr id="4" name="Slide Number Placeholder 22"/>
          <p:cNvSpPr>
            <a:spLocks noGrp="1"/>
          </p:cNvSpPr>
          <p:nvPr>
            <p:ph type="sldNum" sz="quarter" idx="12"/>
          </p:nvPr>
        </p:nvSpPr>
        <p:spPr/>
        <p:txBody>
          <a:bodyPr/>
          <a:lstStyle>
            <a:lvl1pPr>
              <a:defRPr/>
            </a:lvl1pPr>
          </a:lstStyle>
          <a:p>
            <a:pPr>
              <a:defRPr/>
            </a:pPr>
            <a:fld id="{F97333DB-3BA2-4A0A-889C-E5DE4C431857}"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6EFDAADF-34BB-464B-AF96-9187901E4DF3}" type="datetime1">
              <a:rPr lang="pt-PT"/>
              <a:pPr>
                <a:defRPr/>
              </a:pPr>
              <a:t>30-10-2018</a:t>
            </a:fld>
            <a:endParaRPr lang="pt-PT"/>
          </a:p>
        </p:txBody>
      </p:sp>
      <p:sp>
        <p:nvSpPr>
          <p:cNvPr id="8" name="Footer Placeholder 5"/>
          <p:cNvSpPr>
            <a:spLocks noGrp="1"/>
          </p:cNvSpPr>
          <p:nvPr>
            <p:ph type="ftr" sz="quarter" idx="11"/>
          </p:nvPr>
        </p:nvSpPr>
        <p:spPr/>
        <p:txBody>
          <a:bodyPr/>
          <a:lstStyle>
            <a:lvl1pPr>
              <a:defRPr/>
            </a:lvl1pPr>
          </a:lstStyle>
          <a:p>
            <a:pPr>
              <a:defRPr/>
            </a:pPr>
            <a:endParaRPr lang="pt-PT"/>
          </a:p>
        </p:txBody>
      </p:sp>
      <p:sp>
        <p:nvSpPr>
          <p:cNvPr id="9" name="Slide Number Placeholder 6"/>
          <p:cNvSpPr>
            <a:spLocks noGrp="1"/>
          </p:cNvSpPr>
          <p:nvPr>
            <p:ph type="sldNum" sz="quarter" idx="12"/>
          </p:nvPr>
        </p:nvSpPr>
        <p:spPr/>
        <p:txBody>
          <a:bodyPr/>
          <a:lstStyle>
            <a:lvl1pPr>
              <a:defRPr/>
            </a:lvl1pPr>
          </a:lstStyle>
          <a:p>
            <a:pPr>
              <a:defRPr/>
            </a:pPr>
            <a:fld id="{BD998340-0FDB-42D9-AAC2-CB67A782FFC5}"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6"/>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CC5621E6-C3F9-430D-B55F-BC6ECFE40EA1}" type="datetime1">
              <a:rPr lang="pt-PT"/>
              <a:pPr>
                <a:defRPr/>
              </a:pPr>
              <a:t>30-10-2018</a:t>
            </a:fld>
            <a:endParaRPr lang="pt-PT"/>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pt-PT"/>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A1DDD528-8EA0-4B6D-8C21-9A54EED6489C}"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205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FF2DB681-6B97-42A1-B8EB-5330A682B9D6}" type="datetime1">
              <a:rPr lang="pt-PT"/>
              <a:pPr>
                <a:defRPr/>
              </a:pPr>
              <a:t>30-10-2018</a:t>
            </a:fld>
            <a:endParaRPr lang="pt-PT"/>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pitchFamily="18" charset="0"/>
              </a:defRPr>
            </a:lvl1pPr>
          </a:lstStyle>
          <a:p>
            <a:pPr>
              <a:defRPr/>
            </a:pPr>
            <a:endParaRPr lang="pt-PT"/>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93BB878C-2D2F-4D33-9F81-DD0F1887FA22}"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4052" r:id="rId1"/>
    <p:sldLayoutId id="2147484044" r:id="rId2"/>
    <p:sldLayoutId id="2147484053" r:id="rId3"/>
    <p:sldLayoutId id="2147484045" r:id="rId4"/>
    <p:sldLayoutId id="2147484046" r:id="rId5"/>
    <p:sldLayoutId id="2147484047" r:id="rId6"/>
    <p:sldLayoutId id="2147484048" r:id="rId7"/>
    <p:sldLayoutId id="2147484054" r:id="rId8"/>
    <p:sldLayoutId id="2147484055" r:id="rId9"/>
    <p:sldLayoutId id="2147484049" r:id="rId10"/>
    <p:sldLayoutId id="2147484050" r:id="rId11"/>
    <p:sldLayoutId id="214748405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ACDD4"/>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8D89A4"/>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8D89A4"/>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srn.com/abstract=2584343"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8"/>
          <p:cNvSpPr>
            <a:spLocks noGrp="1"/>
          </p:cNvSpPr>
          <p:nvPr>
            <p:ph type="sldNum" sz="quarter" idx="11"/>
          </p:nvPr>
        </p:nvSpPr>
        <p:spPr/>
        <p:txBody>
          <a:bodyPr/>
          <a:lstStyle/>
          <a:p>
            <a:pPr>
              <a:defRPr/>
            </a:pPr>
            <a:fld id="{5EF31C32-AB51-4066-ADF1-E77AE80D1E80}" type="slidenum">
              <a:rPr lang="pt-PT"/>
              <a:pPr>
                <a:defRPr/>
              </a:pPr>
              <a:t>1</a:t>
            </a:fld>
            <a:endParaRPr lang="pt-PT"/>
          </a:p>
        </p:txBody>
      </p:sp>
      <p:sp>
        <p:nvSpPr>
          <p:cNvPr id="7171" name="Footer Placeholder 16"/>
          <p:cNvSpPr>
            <a:spLocks noGrp="1"/>
          </p:cNvSpPr>
          <p:nvPr>
            <p:ph type="ftr" sz="quarter" idx="10"/>
          </p:nvPr>
        </p:nvSpPr>
        <p:spPr bwMode="auto">
          <a:noFill/>
          <a:ln>
            <a:miter lim="800000"/>
            <a:headEnd/>
            <a:tailEnd/>
          </a:ln>
        </p:spPr>
        <p:txBody>
          <a:bodyPr/>
          <a:lstStyle/>
          <a:p>
            <a:r>
              <a:rPr lang="pt-PT" dirty="0"/>
              <a:t>International Financial  </a:t>
            </a:r>
            <a:r>
              <a:rPr lang="pt-PT" dirty="0" err="1"/>
              <a:t>Markets</a:t>
            </a:r>
            <a:r>
              <a:rPr lang="pt-PT" dirty="0"/>
              <a:t>				                    Paula Albuquerque</a:t>
            </a:r>
          </a:p>
        </p:txBody>
      </p:sp>
      <p:sp>
        <p:nvSpPr>
          <p:cNvPr id="5" name="Slide Number Placeholder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B2BA79E-9086-4DF5-AC8F-32264ECF681E}"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
        <p:nvSpPr>
          <p:cNvPr id="7173" name="Subtitle 2"/>
          <p:cNvSpPr>
            <a:spLocks noGrp="1"/>
          </p:cNvSpPr>
          <p:nvPr>
            <p:ph type="subTitle" idx="1"/>
          </p:nvPr>
        </p:nvSpPr>
        <p:spPr/>
        <p:txBody>
          <a:bodyPr/>
          <a:lstStyle/>
          <a:p>
            <a:pPr eaLnBrk="1" hangingPunct="1"/>
            <a:r>
              <a:rPr lang="pt-PT" dirty="0"/>
              <a:t>30th October 2018</a:t>
            </a:r>
          </a:p>
        </p:txBody>
      </p:sp>
      <p:sp>
        <p:nvSpPr>
          <p:cNvPr id="7174" name="Title 1"/>
          <p:cNvSpPr>
            <a:spLocks noGrp="1"/>
          </p:cNvSpPr>
          <p:nvPr>
            <p:ph type="ctrTitle"/>
          </p:nvPr>
        </p:nvSpPr>
        <p:spPr>
          <a:xfrm>
            <a:off x="457200" y="1506538"/>
            <a:ext cx="8229600" cy="1470025"/>
          </a:xfrm>
        </p:spPr>
        <p:txBody>
          <a:bodyPr/>
          <a:lstStyle/>
          <a:p>
            <a:pPr eaLnBrk="1" hangingPunct="1"/>
            <a:r>
              <a:rPr lang="pt-PT"/>
              <a:t>7th </a:t>
            </a:r>
            <a:r>
              <a:rPr lang="pt-PT" dirty="0" err="1"/>
              <a:t>session</a:t>
            </a:r>
            <a:r>
              <a:rPr lang="pt-PT" dirty="0"/>
              <a:t> </a:t>
            </a:r>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965ABE1-30C8-4067-B2B9-B2C160AFCC62}" type="slidenum">
              <a:rPr lang="pt-PT" sz="1400">
                <a:solidFill>
                  <a:srgbClr val="FFFFFF"/>
                </a:solidFill>
                <a:latin typeface="+mj-lt"/>
                <a:ea typeface="+mj-ea"/>
                <a:cs typeface="+mj-cs"/>
              </a:rPr>
              <a:pPr algn="ctr" fontAlgn="auto">
                <a:spcBef>
                  <a:spcPts val="0"/>
                </a:spcBef>
                <a:spcAft>
                  <a:spcPts val="0"/>
                </a:spcAft>
                <a:defRPr/>
              </a:pPr>
              <a:t>1</a:t>
            </a:fld>
            <a:endParaRPr lang="pt-PT" sz="1400">
              <a:solidFill>
                <a:srgbClr val="FFFFFF"/>
              </a:solidFill>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lstStyle/>
          <a:p>
            <a:r>
              <a:rPr lang="pt-PT" sz="2800" dirty="0" err="1"/>
              <a:t>Models</a:t>
            </a:r>
            <a:r>
              <a:rPr lang="pt-PT" sz="2800" dirty="0"/>
              <a:t> </a:t>
            </a:r>
            <a:r>
              <a:rPr lang="pt-PT" sz="2800" dirty="0" err="1"/>
              <a:t>of</a:t>
            </a:r>
            <a:r>
              <a:rPr lang="pt-PT" sz="2800" dirty="0"/>
              <a:t> </a:t>
            </a:r>
            <a:r>
              <a:rPr lang="pt-PT" sz="2800" dirty="0" err="1"/>
              <a:t>currency</a:t>
            </a:r>
            <a:r>
              <a:rPr lang="pt-PT" sz="2800" dirty="0"/>
              <a:t> crises</a:t>
            </a:r>
          </a:p>
        </p:txBody>
      </p:sp>
      <p:sp>
        <p:nvSpPr>
          <p:cNvPr id="3" name="Content Placeholder 2"/>
          <p:cNvSpPr>
            <a:spLocks noGrp="1"/>
          </p:cNvSpPr>
          <p:nvPr>
            <p:ph sz="quarter" idx="1"/>
          </p:nvPr>
        </p:nvSpPr>
        <p:spPr>
          <a:xfrm>
            <a:off x="914400" y="908720"/>
            <a:ext cx="7772400" cy="5111080"/>
          </a:xfrm>
        </p:spPr>
        <p:txBody>
          <a:bodyPr/>
          <a:lstStyle/>
          <a:p>
            <a:r>
              <a:rPr lang="pt-PT" sz="2700" dirty="0">
                <a:solidFill>
                  <a:schemeClr val="accent1"/>
                </a:solidFill>
                <a:effectLst>
                  <a:outerShdw blurRad="38100" dist="38100" dir="2700000" algn="tl">
                    <a:srgbClr val="000000">
                      <a:alpha val="43137"/>
                    </a:srgbClr>
                  </a:outerShdw>
                </a:effectLst>
              </a:rPr>
              <a:t>First generation </a:t>
            </a:r>
            <a:r>
              <a:rPr lang="pt-PT" sz="2000" dirty="0">
                <a:effectLst>
                  <a:outerShdw blurRad="38100" dist="38100" dir="2700000" algn="tl">
                    <a:srgbClr val="000000">
                      <a:alpha val="43137"/>
                    </a:srgbClr>
                  </a:outerShdw>
                </a:effectLst>
              </a:rPr>
              <a:t>(</a:t>
            </a:r>
            <a:r>
              <a:rPr lang="pt-PT" sz="2000" dirty="0"/>
              <a:t>seminal work</a:t>
            </a:r>
            <a:r>
              <a:rPr lang="pt-PT" sz="2000" dirty="0">
                <a:effectLst>
                  <a:outerShdw blurRad="38100" dist="38100" dir="2700000" algn="tl">
                    <a:srgbClr val="000000">
                      <a:alpha val="43137"/>
                    </a:srgbClr>
                  </a:outerShdw>
                </a:effectLst>
              </a:rPr>
              <a:t>: </a:t>
            </a:r>
            <a:r>
              <a:rPr lang="pt-PT" sz="2000" dirty="0"/>
              <a:t>Krugman 1979)</a:t>
            </a:r>
            <a:endParaRPr lang="pt-PT" sz="2000" dirty="0">
              <a:effectLst>
                <a:outerShdw blurRad="38100" dist="38100" dir="2700000" algn="tl">
                  <a:srgbClr val="000000">
                    <a:alpha val="43137"/>
                  </a:srgbClr>
                </a:outerShdw>
              </a:effectLst>
            </a:endParaRPr>
          </a:p>
          <a:p>
            <a:pPr lvl="1"/>
            <a:r>
              <a:rPr lang="pt-PT" dirty="0"/>
              <a:t>Crises are </a:t>
            </a:r>
            <a:r>
              <a:rPr lang="pt-PT" dirty="0" err="1"/>
              <a:t>viewed</a:t>
            </a:r>
            <a:r>
              <a:rPr lang="pt-PT" dirty="0"/>
              <a:t> as the </a:t>
            </a:r>
            <a:r>
              <a:rPr lang="pt-PT" dirty="0" err="1"/>
              <a:t>unavoidable</a:t>
            </a:r>
            <a:r>
              <a:rPr lang="pt-PT" dirty="0"/>
              <a:t> </a:t>
            </a:r>
            <a:r>
              <a:rPr lang="pt-PT" dirty="0" err="1"/>
              <a:t>result</a:t>
            </a:r>
            <a:r>
              <a:rPr lang="pt-PT" dirty="0"/>
              <a:t> of </a:t>
            </a:r>
            <a:r>
              <a:rPr lang="pt-PT" dirty="0" err="1"/>
              <a:t>unsustainable</a:t>
            </a:r>
            <a:r>
              <a:rPr lang="pt-PT" dirty="0"/>
              <a:t> policies </a:t>
            </a:r>
            <a:r>
              <a:rPr lang="pt-PT" dirty="0" err="1"/>
              <a:t>or</a:t>
            </a:r>
            <a:r>
              <a:rPr lang="pt-PT" dirty="0"/>
              <a:t> fundamental </a:t>
            </a:r>
            <a:r>
              <a:rPr lang="pt-PT" dirty="0" err="1"/>
              <a:t>imbalances</a:t>
            </a:r>
            <a:r>
              <a:rPr lang="pt-PT" dirty="0"/>
              <a:t>. </a:t>
            </a:r>
          </a:p>
          <a:p>
            <a:pPr lvl="2"/>
            <a:r>
              <a:rPr lang="pt-PT" sz="2200" dirty="0" err="1"/>
              <a:t>An</a:t>
            </a:r>
            <a:r>
              <a:rPr lang="pt-PT" sz="2200" dirty="0"/>
              <a:t> </a:t>
            </a:r>
            <a:r>
              <a:rPr lang="pt-PT" sz="2200" dirty="0" err="1"/>
              <a:t>expansionary</a:t>
            </a:r>
            <a:r>
              <a:rPr lang="pt-PT" sz="2200" dirty="0"/>
              <a:t> </a:t>
            </a:r>
            <a:r>
              <a:rPr lang="pt-PT" sz="2200" dirty="0" err="1"/>
              <a:t>monetary</a:t>
            </a:r>
            <a:r>
              <a:rPr lang="pt-PT" sz="2200" dirty="0"/>
              <a:t> </a:t>
            </a:r>
            <a:r>
              <a:rPr lang="pt-PT" sz="2200" dirty="0" err="1"/>
              <a:t>policy</a:t>
            </a:r>
            <a:r>
              <a:rPr lang="pt-PT" sz="2200" dirty="0"/>
              <a:t> (ex. </a:t>
            </a:r>
            <a:r>
              <a:rPr lang="pt-PT" sz="2200" dirty="0" err="1"/>
              <a:t>monetization</a:t>
            </a:r>
            <a:r>
              <a:rPr lang="pt-PT" sz="2200" dirty="0"/>
              <a:t> of budget deficits) </a:t>
            </a:r>
            <a:r>
              <a:rPr lang="pt-PT" sz="2200" dirty="0" err="1"/>
              <a:t>with</a:t>
            </a:r>
            <a:r>
              <a:rPr lang="pt-PT" sz="2200" dirty="0"/>
              <a:t> a </a:t>
            </a:r>
            <a:r>
              <a:rPr lang="pt-PT" sz="2200" dirty="0" err="1"/>
              <a:t>fixed</a:t>
            </a:r>
            <a:r>
              <a:rPr lang="pt-PT" sz="2200" dirty="0"/>
              <a:t> </a:t>
            </a:r>
            <a:r>
              <a:rPr lang="pt-PT" sz="2200" dirty="0" err="1"/>
              <a:t>exchange</a:t>
            </a:r>
            <a:r>
              <a:rPr lang="pt-PT" sz="2200" dirty="0"/>
              <a:t> rate – </a:t>
            </a:r>
            <a:r>
              <a:rPr lang="pt-PT" sz="2200" dirty="0" err="1"/>
              <a:t>depletion</a:t>
            </a:r>
            <a:r>
              <a:rPr lang="pt-PT" sz="2200" dirty="0"/>
              <a:t> of </a:t>
            </a:r>
            <a:r>
              <a:rPr lang="pt-PT" sz="2200" dirty="0" err="1"/>
              <a:t>monetary</a:t>
            </a:r>
            <a:r>
              <a:rPr lang="pt-PT" sz="2200" dirty="0"/>
              <a:t> reserves – </a:t>
            </a:r>
            <a:r>
              <a:rPr lang="pt-PT" sz="2200" dirty="0" err="1"/>
              <a:t>increased</a:t>
            </a:r>
            <a:r>
              <a:rPr lang="pt-PT" sz="2200" dirty="0"/>
              <a:t> </a:t>
            </a:r>
            <a:r>
              <a:rPr lang="pt-PT" sz="2200" dirty="0" err="1"/>
              <a:t>demand</a:t>
            </a:r>
            <a:r>
              <a:rPr lang="pt-PT" sz="2200" dirty="0"/>
              <a:t> for </a:t>
            </a:r>
            <a:r>
              <a:rPr lang="pt-PT" sz="2200" dirty="0" err="1"/>
              <a:t>foreign</a:t>
            </a:r>
            <a:r>
              <a:rPr lang="pt-PT" sz="2200" dirty="0"/>
              <a:t> </a:t>
            </a:r>
            <a:r>
              <a:rPr lang="pt-PT" sz="2200" dirty="0" err="1"/>
              <a:t>currency</a:t>
            </a:r>
            <a:r>
              <a:rPr lang="pt-PT" sz="2200" dirty="0"/>
              <a:t>.</a:t>
            </a:r>
          </a:p>
          <a:p>
            <a:pPr lvl="2"/>
            <a:r>
              <a:rPr lang="en-US" sz="2200" dirty="0"/>
              <a:t>A key insight of these models is that the exhaustion of reserves takes the form of a sudden depletion, instead of a gradual running down of the stock, as could be expected. Even a Central Bank with a large volume of foreign assets is not safe.</a:t>
            </a:r>
            <a:endParaRPr lang="pt-PT" sz="2200"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10</a:t>
            </a:fld>
            <a:endParaRPr lang="pt-PT"/>
          </a:p>
        </p:txBody>
      </p:sp>
    </p:spTree>
    <p:extLst>
      <p:ext uri="{BB962C8B-B14F-4D97-AF65-F5344CB8AC3E}">
        <p14:creationId xmlns:p14="http://schemas.microsoft.com/office/powerpoint/2010/main" val="1612936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F13FF9D-72B0-4811-ABA9-24DF207040F5}"/>
              </a:ext>
            </a:extLst>
          </p:cNvPr>
          <p:cNvSpPr>
            <a:spLocks noGrp="1"/>
          </p:cNvSpPr>
          <p:nvPr>
            <p:ph sz="quarter" idx="1"/>
          </p:nvPr>
        </p:nvSpPr>
        <p:spPr>
          <a:xfrm>
            <a:off x="914400" y="548680"/>
            <a:ext cx="7772400" cy="5471120"/>
          </a:xfrm>
        </p:spPr>
        <p:txBody>
          <a:bodyPr/>
          <a:lstStyle/>
          <a:p>
            <a:r>
              <a:rPr lang="pt-PT" dirty="0"/>
              <a:t>1994–1995 Mexican crisis – </a:t>
            </a:r>
            <a:r>
              <a:rPr lang="pt-PT" sz="2200" dirty="0"/>
              <a:t>Although </a:t>
            </a:r>
            <a:r>
              <a:rPr lang="en-US" sz="2200" dirty="0"/>
              <a:t>fundamental macroeconomic problems, including overvalued exchange rates, current account deficits and rising short-term foreign currency government debt, were present, two questions remained: </a:t>
            </a:r>
          </a:p>
          <a:p>
            <a:pPr lvl="1"/>
            <a:r>
              <a:rPr lang="en-US" sz="2000" dirty="0"/>
              <a:t>(a) why did it occur when it did? The fundamental imbalances had long been </a:t>
            </a:r>
            <a:r>
              <a:rPr lang="en-US" sz="2000" dirty="0" err="1"/>
              <a:t>recognised</a:t>
            </a:r>
            <a:r>
              <a:rPr lang="en-US" sz="2000" dirty="0"/>
              <a:t>. </a:t>
            </a:r>
          </a:p>
          <a:p>
            <a:pPr lvl="1"/>
            <a:r>
              <a:rPr lang="en-US" sz="2000" dirty="0"/>
              <a:t>(b) The large immediate fall in the exchange rate, which many thought should have equilibrated the market – leading to what might be viewed as an equilibrium exchange rate – didn’t stop the crisis. Why not?</a:t>
            </a:r>
            <a:endParaRPr lang="pt-PT" sz="2000" dirty="0"/>
          </a:p>
        </p:txBody>
      </p:sp>
      <p:sp>
        <p:nvSpPr>
          <p:cNvPr id="4" name="Slide Number Placeholder 3">
            <a:extLst>
              <a:ext uri="{FF2B5EF4-FFF2-40B4-BE49-F238E27FC236}">
                <a16:creationId xmlns="" xmlns:a16="http://schemas.microsoft.com/office/drawing/2014/main" id="{44340F54-524A-4E7E-B7E4-45DA9E4A7807}"/>
              </a:ext>
            </a:extLst>
          </p:cNvPr>
          <p:cNvSpPr>
            <a:spLocks noGrp="1"/>
          </p:cNvSpPr>
          <p:nvPr>
            <p:ph type="sldNum" sz="quarter" idx="12"/>
          </p:nvPr>
        </p:nvSpPr>
        <p:spPr/>
        <p:txBody>
          <a:bodyPr/>
          <a:lstStyle/>
          <a:p>
            <a:pPr>
              <a:defRPr/>
            </a:pPr>
            <a:fld id="{36B38CD7-7748-4508-92EA-7C46F7B8DA69}" type="slidenum">
              <a:rPr lang="pt-PT" smtClean="0"/>
              <a:pPr>
                <a:defRPr/>
              </a:pPr>
              <a:t>11</a:t>
            </a:fld>
            <a:endParaRPr lang="pt-PT"/>
          </a:p>
        </p:txBody>
      </p:sp>
    </p:spTree>
    <p:extLst>
      <p:ext uri="{BB962C8B-B14F-4D97-AF65-F5344CB8AC3E}">
        <p14:creationId xmlns:p14="http://schemas.microsoft.com/office/powerpoint/2010/main" val="2041054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32656"/>
            <a:ext cx="7772400" cy="5687144"/>
          </a:xfrm>
        </p:spPr>
        <p:txBody>
          <a:bodyPr/>
          <a:lstStyle/>
          <a:p>
            <a:r>
              <a:rPr lang="pt-PT" sz="2700" dirty="0" err="1">
                <a:solidFill>
                  <a:schemeClr val="accent1"/>
                </a:solidFill>
                <a:effectLst>
                  <a:outerShdw blurRad="38100" dist="38100" dir="2700000" algn="tl">
                    <a:srgbClr val="000000">
                      <a:alpha val="43137"/>
                    </a:srgbClr>
                  </a:outerShdw>
                </a:effectLst>
              </a:rPr>
              <a:t>Second</a:t>
            </a:r>
            <a:r>
              <a:rPr lang="pt-PT" sz="2700" dirty="0">
                <a:solidFill>
                  <a:schemeClr val="accent1"/>
                </a:solidFill>
                <a:effectLst>
                  <a:outerShdw blurRad="38100" dist="38100" dir="2700000" algn="tl">
                    <a:srgbClr val="000000">
                      <a:alpha val="43137"/>
                    </a:srgbClr>
                  </a:outerShdw>
                </a:effectLst>
              </a:rPr>
              <a:t> </a:t>
            </a:r>
            <a:r>
              <a:rPr lang="pt-PT" sz="2700" dirty="0" err="1" smtClean="0">
                <a:solidFill>
                  <a:schemeClr val="accent1"/>
                </a:solidFill>
                <a:effectLst>
                  <a:outerShdw blurRad="38100" dist="38100" dir="2700000" algn="tl">
                    <a:srgbClr val="000000">
                      <a:alpha val="43137"/>
                    </a:srgbClr>
                  </a:outerShdw>
                </a:effectLst>
              </a:rPr>
              <a:t>generation</a:t>
            </a:r>
            <a:r>
              <a:rPr lang="pt-PT" sz="2700" dirty="0" smtClean="0">
                <a:solidFill>
                  <a:schemeClr val="accent1"/>
                </a:solidFill>
                <a:effectLst>
                  <a:outerShdw blurRad="38100" dist="38100" dir="2700000" algn="tl">
                    <a:srgbClr val="000000">
                      <a:alpha val="43137"/>
                    </a:srgbClr>
                  </a:outerShdw>
                </a:effectLst>
              </a:rPr>
              <a:t>  </a:t>
            </a:r>
            <a:r>
              <a:rPr lang="pt-PT" sz="2000" dirty="0" smtClean="0">
                <a:effectLst>
                  <a:outerShdw blurRad="38100" dist="38100" dir="2700000" algn="tl">
                    <a:srgbClr val="000000">
                      <a:alpha val="43137"/>
                    </a:srgbClr>
                  </a:outerShdw>
                </a:effectLst>
              </a:rPr>
              <a:t>(</a:t>
            </a:r>
            <a:r>
              <a:rPr lang="pt-PT" sz="2000" dirty="0" err="1" smtClean="0">
                <a:effectLst>
                  <a:outerShdw blurRad="38100" dist="38100" dir="2700000" algn="tl">
                    <a:srgbClr val="000000">
                      <a:alpha val="43137"/>
                    </a:srgbClr>
                  </a:outerShdw>
                </a:effectLst>
              </a:rPr>
              <a:t>Obstfeld</a:t>
            </a:r>
            <a:r>
              <a:rPr lang="pt-PT" sz="2000" dirty="0" smtClean="0">
                <a:effectLst>
                  <a:outerShdw blurRad="38100" dist="38100" dir="2700000" algn="tl">
                    <a:srgbClr val="000000">
                      <a:alpha val="43137"/>
                    </a:srgbClr>
                  </a:outerShdw>
                </a:effectLst>
              </a:rPr>
              <a:t> 1996)</a:t>
            </a:r>
            <a:endParaRPr lang="pt-PT" sz="2000" dirty="0">
              <a:effectLst>
                <a:outerShdw blurRad="38100" dist="38100" dir="2700000" algn="tl">
                  <a:srgbClr val="000000">
                    <a:alpha val="43137"/>
                  </a:srgbClr>
                </a:outerShdw>
              </a:effectLst>
            </a:endParaRPr>
          </a:p>
          <a:p>
            <a:pPr lvl="1"/>
            <a:r>
              <a:rPr lang="pt-PT" dirty="0"/>
              <a:t>Crises are </a:t>
            </a:r>
            <a:r>
              <a:rPr lang="pt-PT" dirty="0" err="1"/>
              <a:t>not</a:t>
            </a:r>
            <a:r>
              <a:rPr lang="pt-PT" dirty="0"/>
              <a:t> the </a:t>
            </a:r>
            <a:r>
              <a:rPr lang="pt-PT" dirty="0" err="1"/>
              <a:t>unavoidable</a:t>
            </a:r>
            <a:r>
              <a:rPr lang="pt-PT" dirty="0"/>
              <a:t> </a:t>
            </a:r>
            <a:r>
              <a:rPr lang="pt-PT" dirty="0" err="1"/>
              <a:t>result</a:t>
            </a:r>
            <a:r>
              <a:rPr lang="pt-PT" dirty="0"/>
              <a:t> of </a:t>
            </a:r>
            <a:r>
              <a:rPr lang="pt-PT" dirty="0" err="1"/>
              <a:t>inconsistent</a:t>
            </a:r>
            <a:r>
              <a:rPr lang="pt-PT" dirty="0"/>
              <a:t> policies – CREDIBILITY</a:t>
            </a:r>
          </a:p>
          <a:p>
            <a:pPr lvl="1"/>
            <a:r>
              <a:rPr lang="pt-PT" dirty="0" err="1"/>
              <a:t>They</a:t>
            </a:r>
            <a:r>
              <a:rPr lang="pt-PT" dirty="0"/>
              <a:t> </a:t>
            </a:r>
            <a:r>
              <a:rPr lang="pt-PT" dirty="0" err="1"/>
              <a:t>result</a:t>
            </a:r>
            <a:r>
              <a:rPr lang="pt-PT" dirty="0"/>
              <a:t> </a:t>
            </a:r>
            <a:r>
              <a:rPr lang="pt-PT" dirty="0" err="1"/>
              <a:t>from</a:t>
            </a:r>
            <a:r>
              <a:rPr lang="pt-PT" dirty="0"/>
              <a:t> the </a:t>
            </a:r>
            <a:r>
              <a:rPr lang="en-US" dirty="0"/>
              <a:t>interaction between investors’ expectations and actual policy outcomes. Investors know that there are conditions under which the authorities will abandon the peg.</a:t>
            </a:r>
          </a:p>
          <a:p>
            <a:pPr lvl="1"/>
            <a:r>
              <a:rPr lang="en-US" dirty="0"/>
              <a:t>Different outcomes can occur depending on the agents’ expectations – indeterminacy, multiple equilibria – models can rationalize large market movements, even in the absence of corresponding changes in fundamentals.</a:t>
            </a:r>
          </a:p>
          <a:p>
            <a:pPr lvl="1"/>
            <a:r>
              <a:rPr lang="en-US" dirty="0"/>
              <a:t>A currency crisis can occur because of a  shift in expectations toward the devaluation outcome. Such a shift suddenly makes the defense of the peg excessively costly.</a:t>
            </a:r>
            <a:endParaRPr lang="pt-PT"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12</a:t>
            </a:fld>
            <a:endParaRPr lang="pt-PT"/>
          </a:p>
        </p:txBody>
      </p:sp>
    </p:spTree>
    <p:extLst>
      <p:ext uri="{BB962C8B-B14F-4D97-AF65-F5344CB8AC3E}">
        <p14:creationId xmlns:p14="http://schemas.microsoft.com/office/powerpoint/2010/main" val="144779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CB38D0A-2BE8-49DC-ABC6-B2E17150614F}"/>
              </a:ext>
            </a:extLst>
          </p:cNvPr>
          <p:cNvSpPr>
            <a:spLocks noGrp="1"/>
          </p:cNvSpPr>
          <p:nvPr>
            <p:ph sz="quarter" idx="1"/>
          </p:nvPr>
        </p:nvSpPr>
        <p:spPr>
          <a:xfrm>
            <a:off x="914400" y="548680"/>
            <a:ext cx="7772400" cy="5471120"/>
          </a:xfrm>
        </p:spPr>
        <p:txBody>
          <a:bodyPr/>
          <a:lstStyle/>
          <a:p>
            <a:pPr lvl="1"/>
            <a:r>
              <a:rPr lang="pt-PT" dirty="0"/>
              <a:t>For example, in a debt crisis, when the interest rates are low, it may be rational to believe that the country can pay the service of the debt, and therefore, the interest rates remain low. But if the interest rates are high, it is rational to doubt the ability of the country to pay the service of the debt, and therefore the interest rates are high to compensate for the risk of default. The change in expectations (confidence) can move the situation from one equilibrium to the other.</a:t>
            </a:r>
          </a:p>
          <a:p>
            <a:r>
              <a:rPr lang="pt-PT" dirty="0"/>
              <a:t>Late 1990’s – Asian Crisis – </a:t>
            </a:r>
            <a:r>
              <a:rPr lang="pt-PT" sz="2200" dirty="0"/>
              <a:t>Combination of the collapse of fixed exchange rate regimes with the existence of liberalization of capital markets and the collapse of financial institutions. Need to describe the interplay of all the factors.</a:t>
            </a:r>
            <a:endParaRPr lang="pt-PT" dirty="0"/>
          </a:p>
        </p:txBody>
      </p:sp>
      <p:sp>
        <p:nvSpPr>
          <p:cNvPr id="4" name="Slide Number Placeholder 3">
            <a:extLst>
              <a:ext uri="{FF2B5EF4-FFF2-40B4-BE49-F238E27FC236}">
                <a16:creationId xmlns="" xmlns:a16="http://schemas.microsoft.com/office/drawing/2014/main" id="{507B5A4A-30DC-445F-A658-DEA2FF8A9ED4}"/>
              </a:ext>
            </a:extLst>
          </p:cNvPr>
          <p:cNvSpPr>
            <a:spLocks noGrp="1"/>
          </p:cNvSpPr>
          <p:nvPr>
            <p:ph type="sldNum" sz="quarter" idx="12"/>
          </p:nvPr>
        </p:nvSpPr>
        <p:spPr/>
        <p:txBody>
          <a:bodyPr/>
          <a:lstStyle/>
          <a:p>
            <a:pPr>
              <a:defRPr/>
            </a:pPr>
            <a:fld id="{36B38CD7-7748-4508-92EA-7C46F7B8DA69}" type="slidenum">
              <a:rPr lang="pt-PT" smtClean="0"/>
              <a:pPr>
                <a:defRPr/>
              </a:pPr>
              <a:t>13</a:t>
            </a:fld>
            <a:endParaRPr lang="pt-PT"/>
          </a:p>
        </p:txBody>
      </p:sp>
    </p:spTree>
    <p:extLst>
      <p:ext uri="{BB962C8B-B14F-4D97-AF65-F5344CB8AC3E}">
        <p14:creationId xmlns:p14="http://schemas.microsoft.com/office/powerpoint/2010/main" val="1607203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76672"/>
            <a:ext cx="7772400" cy="5543128"/>
          </a:xfrm>
        </p:spPr>
        <p:txBody>
          <a:bodyPr/>
          <a:lstStyle/>
          <a:p>
            <a:pPr marL="0" lvl="2" indent="0">
              <a:spcBef>
                <a:spcPts val="575"/>
              </a:spcBef>
              <a:buClr>
                <a:schemeClr val="accent1"/>
              </a:buClr>
              <a:buNone/>
            </a:pPr>
            <a:r>
              <a:rPr lang="pt-PT" sz="2400" dirty="0">
                <a:solidFill>
                  <a:schemeClr val="accent1"/>
                </a:solidFill>
                <a:effectLst>
                  <a:outerShdw blurRad="38100" dist="38100" dir="2700000" algn="tl">
                    <a:srgbClr val="000000">
                      <a:alpha val="43137"/>
                    </a:srgbClr>
                  </a:outerShdw>
                </a:effectLst>
              </a:rPr>
              <a:t>Third generation</a:t>
            </a:r>
          </a:p>
          <a:p>
            <a:pPr marL="273050" lvl="2" indent="-273050">
              <a:spcBef>
                <a:spcPts val="575"/>
              </a:spcBef>
              <a:spcAft>
                <a:spcPts val="1200"/>
              </a:spcAft>
              <a:buClr>
                <a:schemeClr val="accent1"/>
              </a:buClr>
            </a:pPr>
            <a:r>
              <a:rPr lang="pt-PT" sz="2200" dirty="0"/>
              <a:t>Twin crises</a:t>
            </a:r>
          </a:p>
          <a:p>
            <a:pPr marL="273050" lvl="2" indent="-273050">
              <a:spcBef>
                <a:spcPts val="575"/>
              </a:spcBef>
              <a:spcAft>
                <a:spcPts val="1200"/>
              </a:spcAft>
              <a:buClr>
                <a:schemeClr val="accent1"/>
              </a:buClr>
            </a:pPr>
            <a:r>
              <a:rPr lang="pt-PT" sz="2200" dirty="0" err="1" smtClean="0"/>
              <a:t>Currency</a:t>
            </a:r>
            <a:r>
              <a:rPr lang="pt-PT" sz="2200" dirty="0" smtClean="0"/>
              <a:t> </a:t>
            </a:r>
            <a:r>
              <a:rPr lang="pt-PT" sz="2200" dirty="0"/>
              <a:t>crises </a:t>
            </a:r>
            <a:r>
              <a:rPr lang="pt-PT" sz="2200" dirty="0" err="1"/>
              <a:t>leading</a:t>
            </a:r>
            <a:r>
              <a:rPr lang="pt-PT" sz="2200" dirty="0"/>
              <a:t> to </a:t>
            </a:r>
            <a:r>
              <a:rPr lang="pt-PT" sz="2200" dirty="0" err="1"/>
              <a:t>Banking</a:t>
            </a:r>
            <a:r>
              <a:rPr lang="pt-PT" sz="2200" dirty="0"/>
              <a:t> crises:</a:t>
            </a:r>
          </a:p>
          <a:p>
            <a:pPr marL="0" lvl="4" indent="0">
              <a:spcBef>
                <a:spcPts val="575"/>
              </a:spcBef>
              <a:spcAft>
                <a:spcPts val="1200"/>
              </a:spcAft>
              <a:buClr>
                <a:schemeClr val="accent1"/>
              </a:buClr>
              <a:buNone/>
            </a:pPr>
            <a:r>
              <a:rPr lang="pt-PT" sz="2200" dirty="0"/>
              <a:t>	</a:t>
            </a:r>
            <a:r>
              <a:rPr lang="pt-PT" dirty="0" err="1"/>
              <a:t>Devaluation</a:t>
            </a:r>
            <a:r>
              <a:rPr lang="pt-PT" sz="2200" dirty="0"/>
              <a:t> of the </a:t>
            </a:r>
            <a:r>
              <a:rPr lang="pt-PT" sz="2200" dirty="0" err="1"/>
              <a:t>currency</a:t>
            </a:r>
            <a:r>
              <a:rPr lang="pt-PT" sz="2200" dirty="0"/>
              <a:t> </a:t>
            </a:r>
            <a:r>
              <a:rPr lang="pt-PT" sz="2200" dirty="0">
                <a:latin typeface="Book Antiqua" panose="02040602050305030304" pitchFamily="18" charset="0"/>
              </a:rPr>
              <a:t>→</a:t>
            </a:r>
            <a:r>
              <a:rPr lang="pt-PT" sz="2200" dirty="0"/>
              <a:t> </a:t>
            </a:r>
            <a:r>
              <a:rPr lang="pt-PT" sz="2200" dirty="0" err="1"/>
              <a:t>banks</a:t>
            </a:r>
            <a:r>
              <a:rPr lang="pt-PT" sz="2200" dirty="0"/>
              <a:t> </a:t>
            </a:r>
            <a:r>
              <a:rPr lang="pt-PT" sz="2200" dirty="0" err="1"/>
              <a:t>solvency</a:t>
            </a:r>
            <a:r>
              <a:rPr lang="pt-PT" sz="2200" dirty="0"/>
              <a:t> </a:t>
            </a:r>
            <a:r>
              <a:rPr lang="pt-PT" sz="2200" dirty="0" err="1"/>
              <a:t>problems</a:t>
            </a:r>
            <a:r>
              <a:rPr lang="pt-PT" sz="2200" dirty="0"/>
              <a:t>              			</a:t>
            </a:r>
            <a:r>
              <a:rPr lang="pt-PT" sz="2200" dirty="0" err="1"/>
              <a:t>when</a:t>
            </a:r>
            <a:r>
              <a:rPr lang="pt-PT" sz="2200" dirty="0"/>
              <a:t> </a:t>
            </a:r>
            <a:r>
              <a:rPr lang="pt-PT" sz="2200" dirty="0" err="1"/>
              <a:t>they</a:t>
            </a:r>
            <a:r>
              <a:rPr lang="pt-PT" sz="2200" dirty="0"/>
              <a:t> </a:t>
            </a:r>
            <a:r>
              <a:rPr lang="pt-PT" sz="2200" dirty="0" err="1"/>
              <a:t>lend</a:t>
            </a:r>
            <a:r>
              <a:rPr lang="pt-PT" sz="2200" dirty="0"/>
              <a:t> to </a:t>
            </a:r>
            <a:r>
              <a:rPr lang="pt-PT" sz="2200" dirty="0" err="1"/>
              <a:t>locals</a:t>
            </a:r>
            <a:r>
              <a:rPr lang="pt-PT" sz="2200" dirty="0"/>
              <a:t> </a:t>
            </a:r>
            <a:r>
              <a:rPr lang="pt-PT" sz="2200" dirty="0" err="1"/>
              <a:t>but</a:t>
            </a:r>
            <a:r>
              <a:rPr lang="pt-PT" sz="2200" dirty="0"/>
              <a:t> </a:t>
            </a:r>
            <a:r>
              <a:rPr lang="pt-PT" sz="2200" dirty="0" err="1"/>
              <a:t>borrow</a:t>
            </a:r>
            <a:r>
              <a:rPr lang="pt-PT" sz="2200" dirty="0"/>
              <a:t> </a:t>
            </a:r>
            <a:r>
              <a:rPr lang="pt-PT" sz="2200" dirty="0" err="1"/>
              <a:t>abroad</a:t>
            </a:r>
            <a:r>
              <a:rPr lang="pt-PT" sz="2200" dirty="0"/>
              <a:t>.</a:t>
            </a:r>
          </a:p>
          <a:p>
            <a:pPr marL="273050" lvl="2" indent="-273050">
              <a:spcBef>
                <a:spcPts val="575"/>
              </a:spcBef>
              <a:buClr>
                <a:schemeClr val="accent1"/>
              </a:buClr>
            </a:pPr>
            <a:r>
              <a:rPr lang="pt-PT" sz="2200" dirty="0" err="1"/>
              <a:t>Banking</a:t>
            </a:r>
            <a:r>
              <a:rPr lang="pt-PT" sz="2200" dirty="0"/>
              <a:t> crises </a:t>
            </a:r>
            <a:r>
              <a:rPr lang="pt-PT" sz="2200" dirty="0" err="1"/>
              <a:t>leading</a:t>
            </a:r>
            <a:r>
              <a:rPr lang="pt-PT" sz="2200" dirty="0"/>
              <a:t> to </a:t>
            </a:r>
            <a:r>
              <a:rPr lang="pt-PT" sz="2200" dirty="0" err="1"/>
              <a:t>Currency</a:t>
            </a:r>
            <a:r>
              <a:rPr lang="pt-PT" sz="2200" dirty="0"/>
              <a:t> crises:</a:t>
            </a:r>
          </a:p>
          <a:p>
            <a:pPr marL="823595" lvl="5" indent="0">
              <a:spcBef>
                <a:spcPts val="575"/>
              </a:spcBef>
              <a:buClr>
                <a:schemeClr val="accent1"/>
              </a:buClr>
              <a:buNone/>
            </a:pPr>
            <a:r>
              <a:rPr lang="pt-PT" dirty="0"/>
              <a:t>	</a:t>
            </a:r>
            <a:r>
              <a:rPr lang="pt-PT" sz="2000" dirty="0" err="1"/>
              <a:t>Bail</a:t>
            </a:r>
            <a:r>
              <a:rPr lang="pt-PT" sz="2000" dirty="0"/>
              <a:t>-out of </a:t>
            </a:r>
            <a:r>
              <a:rPr lang="pt-PT" sz="2000" dirty="0" err="1"/>
              <a:t>banks</a:t>
            </a:r>
            <a:r>
              <a:rPr lang="pt-PT" sz="2000" dirty="0"/>
              <a:t> </a:t>
            </a:r>
            <a:r>
              <a:rPr lang="pt-PT" sz="2000" dirty="0" err="1"/>
              <a:t>or</a:t>
            </a:r>
            <a:r>
              <a:rPr lang="pt-PT" sz="2000" dirty="0"/>
              <a:t>  </a:t>
            </a:r>
            <a:r>
              <a:rPr lang="pt-PT" sz="2000" dirty="0" err="1"/>
              <a:t>activation</a:t>
            </a:r>
            <a:r>
              <a:rPr lang="pt-PT" sz="2000" dirty="0"/>
              <a:t> of </a:t>
            </a:r>
            <a:r>
              <a:rPr lang="pt-PT" sz="2000" dirty="0" err="1"/>
              <a:t>deposit</a:t>
            </a:r>
            <a:r>
              <a:rPr lang="pt-PT" sz="2000" dirty="0"/>
              <a:t> </a:t>
            </a:r>
            <a:r>
              <a:rPr lang="pt-PT" sz="2000" dirty="0" err="1"/>
              <a:t>insurance</a:t>
            </a:r>
            <a:r>
              <a:rPr lang="pt-PT" sz="2000" dirty="0"/>
              <a:t> </a:t>
            </a:r>
            <a:r>
              <a:rPr lang="pt-PT" sz="2000" dirty="0">
                <a:latin typeface="Book Antiqua" panose="02040602050305030304" pitchFamily="18" charset="0"/>
              </a:rPr>
              <a:t>→</a:t>
            </a:r>
            <a:r>
              <a:rPr lang="pt-PT" sz="2000" dirty="0"/>
              <a:t> </a:t>
            </a:r>
            <a:r>
              <a:rPr lang="pt-PT" sz="2000" dirty="0" err="1"/>
              <a:t>financing</a:t>
            </a:r>
            <a:r>
              <a:rPr lang="pt-PT" sz="2000" dirty="0"/>
              <a:t> of </a:t>
            </a:r>
            <a:r>
              <a:rPr lang="pt-PT" sz="2000" dirty="0" err="1"/>
              <a:t>expenses</a:t>
            </a:r>
            <a:r>
              <a:rPr lang="pt-PT" sz="2000" dirty="0"/>
              <a:t> (</a:t>
            </a:r>
            <a:r>
              <a:rPr lang="pt-PT" sz="2000" dirty="0" err="1"/>
              <a:t>monetization</a:t>
            </a:r>
            <a:r>
              <a:rPr lang="pt-PT" sz="2000" dirty="0"/>
              <a:t> </a:t>
            </a:r>
            <a:r>
              <a:rPr lang="pt-PT" sz="2000" dirty="0" err="1"/>
              <a:t>or</a:t>
            </a:r>
            <a:r>
              <a:rPr lang="pt-PT" sz="2000" dirty="0"/>
              <a:t> </a:t>
            </a:r>
            <a:r>
              <a:rPr lang="pt-PT" sz="2000" dirty="0" err="1"/>
              <a:t>rising</a:t>
            </a:r>
            <a:r>
              <a:rPr lang="pt-PT" sz="2000" dirty="0"/>
              <a:t> </a:t>
            </a:r>
            <a:r>
              <a:rPr lang="pt-PT" sz="2000" dirty="0" err="1"/>
              <a:t>debt</a:t>
            </a:r>
            <a:r>
              <a:rPr lang="pt-PT" sz="2000" dirty="0"/>
              <a:t>)</a:t>
            </a:r>
          </a:p>
          <a:p>
            <a:endParaRPr lang="pt-PT"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14</a:t>
            </a:fld>
            <a:endParaRPr lang="pt-PT"/>
          </a:p>
        </p:txBody>
      </p:sp>
    </p:spTree>
    <p:extLst>
      <p:ext uri="{BB962C8B-B14F-4D97-AF65-F5344CB8AC3E}">
        <p14:creationId xmlns:p14="http://schemas.microsoft.com/office/powerpoint/2010/main" val="1892514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15</a:t>
            </a:fld>
            <a:endParaRPr lang="pt-PT"/>
          </a:p>
        </p:txBody>
      </p:sp>
      <p:pic>
        <p:nvPicPr>
          <p:cNvPr id="3074" name="Picture 2" descr="http://newsl.org/wp-content/uploads/2015/10/dow-down.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854200" y="1536700"/>
            <a:ext cx="5892800" cy="43942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p:txBody>
          <a:bodyPr/>
          <a:lstStyle/>
          <a:p>
            <a:r>
              <a:rPr lang="pt-PT" sz="2800" dirty="0"/>
              <a:t>CONTAGION</a:t>
            </a:r>
            <a:endParaRPr lang="en-GB" sz="2800" dirty="0"/>
          </a:p>
        </p:txBody>
      </p:sp>
      <p:sp>
        <p:nvSpPr>
          <p:cNvPr id="7" name="Rectangle 7"/>
          <p:cNvSpPr txBox="1">
            <a:spLocks/>
          </p:cNvSpPr>
          <p:nvPr/>
        </p:nvSpPr>
        <p:spPr bwMode="auto">
          <a:xfrm>
            <a:off x="914400" y="274638"/>
            <a:ext cx="7772400" cy="62399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lgn="ctr"/>
            <a:r>
              <a:rPr lang="pt-PT" dirty="0"/>
              <a:t>Financial </a:t>
            </a:r>
            <a:r>
              <a:rPr lang="pt-PT" dirty="0" err="1"/>
              <a:t>Turmoil</a:t>
            </a:r>
            <a:endParaRPr lang="pt-PT" dirty="0"/>
          </a:p>
        </p:txBody>
      </p:sp>
      <p:sp>
        <p:nvSpPr>
          <p:cNvPr id="5" name="TextBox 4"/>
          <p:cNvSpPr txBox="1"/>
          <p:nvPr/>
        </p:nvSpPr>
        <p:spPr>
          <a:xfrm>
            <a:off x="1187624" y="6021288"/>
            <a:ext cx="3096344" cy="338554"/>
          </a:xfrm>
          <a:prstGeom prst="rect">
            <a:avLst/>
          </a:prstGeom>
          <a:noFill/>
        </p:spPr>
        <p:txBody>
          <a:bodyPr wrap="square" rtlCol="0">
            <a:spAutoFit/>
          </a:bodyPr>
          <a:lstStyle/>
          <a:p>
            <a:r>
              <a:rPr lang="pt-PT" sz="1600" dirty="0" err="1"/>
              <a:t>Source</a:t>
            </a:r>
            <a:r>
              <a:rPr lang="pt-PT" sz="1600" dirty="0"/>
              <a:t>: http://newsl.org</a:t>
            </a:r>
          </a:p>
        </p:txBody>
      </p:sp>
    </p:spTree>
    <p:extLst>
      <p:ext uri="{BB962C8B-B14F-4D97-AF65-F5344CB8AC3E}">
        <p14:creationId xmlns:p14="http://schemas.microsoft.com/office/powerpoint/2010/main" val="691577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376" y="902777"/>
            <a:ext cx="7772400" cy="706090"/>
          </a:xfrm>
        </p:spPr>
        <p:txBody>
          <a:bodyPr/>
          <a:lstStyle/>
          <a:p>
            <a:r>
              <a:rPr lang="pt-PT" sz="2800" dirty="0"/>
              <a:t>CONTAGION</a:t>
            </a:r>
            <a:endParaRPr lang="en-GB" sz="2800" dirty="0"/>
          </a:p>
        </p:txBody>
      </p:sp>
      <p:sp>
        <p:nvSpPr>
          <p:cNvPr id="3" name="Content Placeholder 2"/>
          <p:cNvSpPr>
            <a:spLocks noGrp="1"/>
          </p:cNvSpPr>
          <p:nvPr>
            <p:ph sz="quarter" idx="1"/>
          </p:nvPr>
        </p:nvSpPr>
        <p:spPr>
          <a:xfrm>
            <a:off x="683568" y="1604724"/>
            <a:ext cx="7772400" cy="4158133"/>
          </a:xfrm>
        </p:spPr>
        <p:txBody>
          <a:bodyPr/>
          <a:lstStyle/>
          <a:p>
            <a:pPr>
              <a:defRPr/>
            </a:pPr>
            <a:r>
              <a:rPr lang="pt-PT" sz="2400" b="1" dirty="0" err="1"/>
              <a:t>Contagion</a:t>
            </a:r>
            <a:r>
              <a:rPr lang="pt-PT" sz="2400" dirty="0"/>
              <a:t>: </a:t>
            </a:r>
            <a:r>
              <a:rPr lang="en-GB" sz="2400" dirty="0"/>
              <a:t>transmission of a crisis across </a:t>
            </a:r>
            <a:r>
              <a:rPr lang="en-GB" sz="2400" dirty="0" smtClean="0"/>
              <a:t>countries - </a:t>
            </a:r>
            <a:r>
              <a:rPr lang="en-GB" sz="2200" dirty="0" smtClean="0"/>
              <a:t>Several definitions</a:t>
            </a:r>
          </a:p>
          <a:p>
            <a:pPr lvl="1">
              <a:defRPr/>
            </a:pPr>
            <a:r>
              <a:rPr lang="en-GB" sz="2000" dirty="0" smtClean="0"/>
              <a:t>Significant increase in the cross-market linkages after a shock to one country</a:t>
            </a:r>
          </a:p>
          <a:p>
            <a:pPr lvl="1">
              <a:defRPr/>
            </a:pPr>
            <a:r>
              <a:rPr lang="pt-PT" sz="2200" dirty="0" err="1" smtClean="0"/>
              <a:t>Increases</a:t>
            </a:r>
            <a:r>
              <a:rPr lang="pt-PT" sz="2200" dirty="0" smtClean="0"/>
              <a:t>  in </a:t>
            </a:r>
            <a:r>
              <a:rPr lang="pt-PT" sz="2200" dirty="0" err="1" smtClean="0"/>
              <a:t>the</a:t>
            </a:r>
            <a:r>
              <a:rPr lang="pt-PT" sz="2200" dirty="0" smtClean="0"/>
              <a:t>  </a:t>
            </a:r>
            <a:r>
              <a:rPr lang="pt-PT" sz="2200" dirty="0" err="1"/>
              <a:t>probability</a:t>
            </a:r>
            <a:r>
              <a:rPr lang="pt-PT" sz="2200" dirty="0"/>
              <a:t> </a:t>
            </a:r>
            <a:r>
              <a:rPr lang="pt-PT" sz="2200" dirty="0" err="1"/>
              <a:t>of</a:t>
            </a:r>
            <a:r>
              <a:rPr lang="pt-PT" sz="2200" dirty="0"/>
              <a:t> </a:t>
            </a:r>
            <a:r>
              <a:rPr lang="pt-PT" sz="2200" dirty="0" err="1"/>
              <a:t>occurrence</a:t>
            </a:r>
            <a:r>
              <a:rPr lang="pt-PT" sz="2200" dirty="0"/>
              <a:t> </a:t>
            </a:r>
            <a:r>
              <a:rPr lang="pt-PT" sz="2200" dirty="0" err="1"/>
              <a:t>of</a:t>
            </a:r>
            <a:r>
              <a:rPr lang="pt-PT" sz="2200" dirty="0"/>
              <a:t> </a:t>
            </a:r>
            <a:r>
              <a:rPr lang="pt-PT" sz="2200" dirty="0" smtClean="0"/>
              <a:t>a </a:t>
            </a:r>
            <a:r>
              <a:rPr lang="pt-PT" sz="2200" dirty="0" err="1" smtClean="0"/>
              <a:t>crisis</a:t>
            </a:r>
            <a:r>
              <a:rPr lang="pt-PT" sz="2200" dirty="0" smtClean="0"/>
              <a:t> </a:t>
            </a:r>
            <a:r>
              <a:rPr lang="pt-PT" sz="2200" dirty="0"/>
              <a:t>in </a:t>
            </a:r>
            <a:r>
              <a:rPr lang="pt-PT" sz="2200" dirty="0" err="1" smtClean="0"/>
              <a:t>one</a:t>
            </a:r>
            <a:r>
              <a:rPr lang="pt-PT" sz="2200" dirty="0" smtClean="0"/>
              <a:t> country </a:t>
            </a:r>
            <a:r>
              <a:rPr lang="en-GB" sz="2200" dirty="0"/>
              <a:t> </a:t>
            </a:r>
            <a:r>
              <a:rPr lang="en-GB" sz="2200" dirty="0" smtClean="0"/>
              <a:t>after the </a:t>
            </a:r>
            <a:r>
              <a:rPr lang="pt-PT" sz="2200" dirty="0" err="1" smtClean="0"/>
              <a:t>occurrence</a:t>
            </a:r>
            <a:r>
              <a:rPr lang="pt-PT" sz="2200" dirty="0" smtClean="0"/>
              <a:t> </a:t>
            </a:r>
            <a:r>
              <a:rPr lang="pt-PT" sz="2200" dirty="0" err="1"/>
              <a:t>of</a:t>
            </a:r>
            <a:r>
              <a:rPr lang="pt-PT" sz="2200" dirty="0"/>
              <a:t> a </a:t>
            </a:r>
            <a:r>
              <a:rPr lang="pt-PT" sz="2200" dirty="0" err="1"/>
              <a:t>crisis</a:t>
            </a:r>
            <a:r>
              <a:rPr lang="pt-PT" sz="2200" dirty="0"/>
              <a:t> in </a:t>
            </a:r>
            <a:r>
              <a:rPr lang="pt-PT" sz="2200" dirty="0" err="1" smtClean="0"/>
              <a:t>another</a:t>
            </a:r>
            <a:r>
              <a:rPr lang="pt-PT" sz="2200" dirty="0" smtClean="0"/>
              <a:t> country. </a:t>
            </a:r>
            <a:endParaRPr lang="en-GB" sz="2200" dirty="0">
              <a:latin typeface="DilleniaUPC" pitchFamily="18" charset="-34"/>
              <a:cs typeface="DilleniaUPC" pitchFamily="18" charset="-34"/>
            </a:endParaRPr>
          </a:p>
          <a:p>
            <a:pPr>
              <a:defRPr/>
            </a:pPr>
            <a:endParaRPr lang="pt-PT" sz="2400" dirty="0" smtClean="0">
              <a:cs typeface="Calibri" pitchFamily="34" charset="0"/>
            </a:endParaRPr>
          </a:p>
          <a:p>
            <a:pPr>
              <a:defRPr/>
            </a:pPr>
            <a:r>
              <a:rPr lang="pt-PT" sz="2400" dirty="0" err="1"/>
              <a:t>Many</a:t>
            </a:r>
            <a:r>
              <a:rPr lang="pt-PT" sz="2400" dirty="0"/>
              <a:t> </a:t>
            </a:r>
            <a:r>
              <a:rPr lang="en-US" sz="2400" dirty="0"/>
              <a:t>interventions by national governments and multilateral institutions, such as the International Monetary Fund and the European Central Bank, have the objective of stopping the spread of contagion.</a:t>
            </a:r>
          </a:p>
          <a:p>
            <a:pPr>
              <a:defRPr/>
            </a:pPr>
            <a:r>
              <a:rPr lang="pt-PT" sz="2400" dirty="0" err="1" smtClean="0">
                <a:cs typeface="Calibri" pitchFamily="34" charset="0"/>
              </a:rPr>
              <a:t>Important</a:t>
            </a:r>
            <a:r>
              <a:rPr lang="pt-PT" sz="2400" dirty="0" smtClean="0">
                <a:cs typeface="Calibri" pitchFamily="34" charset="0"/>
              </a:rPr>
              <a:t> </a:t>
            </a:r>
            <a:r>
              <a:rPr lang="pt-PT" sz="2400" dirty="0">
                <a:cs typeface="Calibri" pitchFamily="34" charset="0"/>
              </a:rPr>
              <a:t>in the </a:t>
            </a:r>
            <a:r>
              <a:rPr lang="pt-PT" sz="2400" dirty="0" err="1">
                <a:cs typeface="Calibri" pitchFamily="34" charset="0"/>
              </a:rPr>
              <a:t>discussion</a:t>
            </a:r>
            <a:r>
              <a:rPr lang="pt-PT" sz="2400" dirty="0">
                <a:cs typeface="Calibri" pitchFamily="34" charset="0"/>
              </a:rPr>
              <a:t> of the </a:t>
            </a:r>
            <a:r>
              <a:rPr lang="en-GB" sz="2400" dirty="0">
                <a:cs typeface="Calibri" pitchFamily="34" charset="0"/>
              </a:rPr>
              <a:t>best international financial architecture. Identification of transmission channels.</a:t>
            </a:r>
          </a:p>
        </p:txBody>
      </p:sp>
      <p:sp>
        <p:nvSpPr>
          <p:cNvPr id="4" name="Slide Number Placeholder 3"/>
          <p:cNvSpPr>
            <a:spLocks noGrp="1"/>
          </p:cNvSpPr>
          <p:nvPr>
            <p:ph type="sldNum" sz="quarter" idx="12"/>
          </p:nvPr>
        </p:nvSpPr>
        <p:spPr/>
        <p:txBody>
          <a:bodyPr/>
          <a:lstStyle/>
          <a:p>
            <a:pPr>
              <a:defRPr/>
            </a:pPr>
            <a:fld id="{8244B133-1E23-4ABF-B802-089F405323B7}" type="slidenum">
              <a:rPr lang="pt-PT" smtClean="0"/>
              <a:pPr>
                <a:defRPr/>
              </a:pPr>
              <a:t>16</a:t>
            </a:fld>
            <a:endParaRPr lang="pt-PT"/>
          </a:p>
        </p:txBody>
      </p:sp>
      <p:sp>
        <p:nvSpPr>
          <p:cNvPr id="6" name="Curved Right Arrow 5"/>
          <p:cNvSpPr/>
          <p:nvPr/>
        </p:nvSpPr>
        <p:spPr>
          <a:xfrm>
            <a:off x="5868144" y="898634"/>
            <a:ext cx="803275" cy="357188"/>
          </a:xfrm>
          <a:prstGeom prst="curvedRightArrow">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solidFill>
                <a:schemeClr val="tx1"/>
              </a:solidFill>
            </a:endParaRPr>
          </a:p>
        </p:txBody>
      </p:sp>
      <p:sp>
        <p:nvSpPr>
          <p:cNvPr id="7" name="TextBox 6"/>
          <p:cNvSpPr txBox="1"/>
          <p:nvPr/>
        </p:nvSpPr>
        <p:spPr>
          <a:xfrm>
            <a:off x="6876256" y="476672"/>
            <a:ext cx="1872208" cy="1169551"/>
          </a:xfrm>
          <a:prstGeom prst="rect">
            <a:avLst/>
          </a:prstGeom>
          <a:noFill/>
        </p:spPr>
        <p:txBody>
          <a:bodyPr wrap="square" rtlCol="0">
            <a:spAutoFit/>
          </a:bodyPr>
          <a:lstStyle/>
          <a:p>
            <a:r>
              <a:rPr lang="pt-PT" sz="1200" dirty="0" err="1">
                <a:solidFill>
                  <a:schemeClr val="accent2"/>
                </a:solidFill>
              </a:rPr>
              <a:t>Dornbusch</a:t>
            </a:r>
            <a:r>
              <a:rPr lang="pt-PT" sz="1200" dirty="0">
                <a:solidFill>
                  <a:schemeClr val="accent2"/>
                </a:solidFill>
              </a:rPr>
              <a:t> </a:t>
            </a:r>
            <a:r>
              <a:rPr lang="pt-PT" sz="1200" dirty="0" err="1">
                <a:solidFill>
                  <a:schemeClr val="accent2"/>
                </a:solidFill>
              </a:rPr>
              <a:t>et</a:t>
            </a:r>
            <a:r>
              <a:rPr lang="pt-PT" sz="1200" dirty="0">
                <a:solidFill>
                  <a:schemeClr val="accent2"/>
                </a:solidFill>
              </a:rPr>
              <a:t> al. 2000, </a:t>
            </a:r>
            <a:r>
              <a:rPr lang="pt-PT" sz="1200" dirty="0" err="1">
                <a:solidFill>
                  <a:schemeClr val="accent2"/>
                </a:solidFill>
              </a:rPr>
              <a:t>Contagion</a:t>
            </a:r>
            <a:r>
              <a:rPr lang="pt-PT" sz="1200" dirty="0">
                <a:solidFill>
                  <a:schemeClr val="accent2"/>
                </a:solidFill>
              </a:rPr>
              <a:t>: </a:t>
            </a:r>
            <a:r>
              <a:rPr lang="pt-PT" sz="1200" dirty="0" err="1">
                <a:solidFill>
                  <a:schemeClr val="accent2"/>
                </a:solidFill>
              </a:rPr>
              <a:t>understanding</a:t>
            </a:r>
            <a:r>
              <a:rPr lang="pt-PT" sz="1200" dirty="0">
                <a:solidFill>
                  <a:schemeClr val="accent2"/>
                </a:solidFill>
              </a:rPr>
              <a:t> </a:t>
            </a:r>
            <a:r>
              <a:rPr lang="pt-PT" sz="1200" dirty="0" err="1">
                <a:solidFill>
                  <a:schemeClr val="accent2"/>
                </a:solidFill>
              </a:rPr>
              <a:t>how</a:t>
            </a:r>
            <a:r>
              <a:rPr lang="pt-PT" sz="1200" dirty="0">
                <a:solidFill>
                  <a:schemeClr val="accent2"/>
                </a:solidFill>
              </a:rPr>
              <a:t> </a:t>
            </a:r>
            <a:r>
              <a:rPr lang="pt-PT" sz="1200" dirty="0" err="1">
                <a:solidFill>
                  <a:schemeClr val="accent2"/>
                </a:solidFill>
              </a:rPr>
              <a:t>it</a:t>
            </a:r>
            <a:r>
              <a:rPr lang="pt-PT" sz="1200" dirty="0">
                <a:solidFill>
                  <a:schemeClr val="accent2"/>
                </a:solidFill>
              </a:rPr>
              <a:t> spreads, </a:t>
            </a:r>
            <a:r>
              <a:rPr lang="en-GB" sz="1100" i="1" dirty="0">
                <a:solidFill>
                  <a:schemeClr val="accent2"/>
                </a:solidFill>
              </a:rPr>
              <a:t>The World Bank Research Observer, vol. 15, no. 2, </a:t>
            </a:r>
            <a:r>
              <a:rPr lang="en-GB" sz="1100" dirty="0">
                <a:solidFill>
                  <a:schemeClr val="accent2"/>
                </a:solidFill>
              </a:rPr>
              <a:t>177–97.</a:t>
            </a:r>
          </a:p>
        </p:txBody>
      </p:sp>
      <p:sp>
        <p:nvSpPr>
          <p:cNvPr id="8" name="Rectangle 7"/>
          <p:cNvSpPr txBox="1">
            <a:spLocks/>
          </p:cNvSpPr>
          <p:nvPr/>
        </p:nvSpPr>
        <p:spPr bwMode="auto">
          <a:xfrm>
            <a:off x="914400" y="274638"/>
            <a:ext cx="7772400" cy="62399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lgn="ctr"/>
            <a:r>
              <a:rPr lang="pt-PT" dirty="0"/>
              <a:t>Financial </a:t>
            </a:r>
            <a:r>
              <a:rPr lang="pt-PT" dirty="0" err="1"/>
              <a:t>Turmoil</a:t>
            </a:r>
            <a:endParaRPr lang="pt-PT" dirty="0"/>
          </a:p>
        </p:txBody>
      </p:sp>
    </p:spTree>
    <p:extLst>
      <p:ext uri="{BB962C8B-B14F-4D97-AF65-F5344CB8AC3E}">
        <p14:creationId xmlns:p14="http://schemas.microsoft.com/office/powerpoint/2010/main" val="3565905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2800" u="sng" dirty="0"/>
              <a:t>Presentation of the paper</a:t>
            </a:r>
            <a:r>
              <a:rPr lang="en-US" sz="2800" dirty="0"/>
              <a:t>:</a:t>
            </a:r>
          </a:p>
          <a:p>
            <a:pPr marL="0" indent="0">
              <a:buNone/>
            </a:pPr>
            <a:endParaRPr lang="pt-PT" sz="2800" dirty="0"/>
          </a:p>
          <a:p>
            <a:pPr marL="0" indent="0">
              <a:buNone/>
            </a:pPr>
            <a:r>
              <a:rPr lang="pt-PT" sz="2400" dirty="0" err="1"/>
              <a:t>Dornbusch</a:t>
            </a:r>
            <a:r>
              <a:rPr lang="pt-PT" sz="2400" dirty="0"/>
              <a:t> </a:t>
            </a:r>
            <a:r>
              <a:rPr lang="pt-PT" sz="2400" dirty="0" err="1"/>
              <a:t>et</a:t>
            </a:r>
            <a:r>
              <a:rPr lang="pt-PT" sz="2400" dirty="0"/>
              <a:t> al. 2000, </a:t>
            </a:r>
            <a:r>
              <a:rPr lang="pt-PT" sz="2400" dirty="0" err="1"/>
              <a:t>Contagion</a:t>
            </a:r>
            <a:r>
              <a:rPr lang="pt-PT" sz="2400" dirty="0"/>
              <a:t>: </a:t>
            </a:r>
            <a:r>
              <a:rPr lang="pt-PT" sz="2400" dirty="0" err="1"/>
              <a:t>understanding</a:t>
            </a:r>
            <a:r>
              <a:rPr lang="pt-PT" sz="2400" dirty="0"/>
              <a:t> </a:t>
            </a:r>
            <a:r>
              <a:rPr lang="pt-PT" sz="2400" dirty="0" err="1"/>
              <a:t>how</a:t>
            </a:r>
            <a:r>
              <a:rPr lang="pt-PT" sz="2400" dirty="0"/>
              <a:t> </a:t>
            </a:r>
            <a:r>
              <a:rPr lang="pt-PT" sz="2400" dirty="0" err="1"/>
              <a:t>it</a:t>
            </a:r>
            <a:r>
              <a:rPr lang="pt-PT" sz="2400" dirty="0"/>
              <a:t> spreads, </a:t>
            </a:r>
            <a:r>
              <a:rPr lang="en-GB" sz="2400" i="1" dirty="0"/>
              <a:t>The World Bank Research Observer, vol. 15, no. 2, </a:t>
            </a:r>
            <a:r>
              <a:rPr lang="en-GB" sz="2400" dirty="0"/>
              <a:t>177–97.</a:t>
            </a:r>
            <a:r>
              <a:rPr lang="en-US" sz="2400" dirty="0"/>
              <a:t/>
            </a:r>
            <a:br>
              <a:rPr lang="en-US" sz="2400" dirty="0"/>
            </a:br>
            <a:endParaRPr lang="pt-PT" sz="2400"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17</a:t>
            </a:fld>
            <a:endParaRPr lang="pt-PT"/>
          </a:p>
        </p:txBody>
      </p:sp>
    </p:spTree>
    <p:extLst>
      <p:ext uri="{BB962C8B-B14F-4D97-AF65-F5344CB8AC3E}">
        <p14:creationId xmlns:p14="http://schemas.microsoft.com/office/powerpoint/2010/main" val="436622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pt-PT" sz="2400" dirty="0" err="1">
                <a:cs typeface="Calibri" pitchFamily="34" charset="0"/>
              </a:rPr>
              <a:t>Contagion</a:t>
            </a:r>
            <a:r>
              <a:rPr lang="pt-PT" sz="2400" dirty="0">
                <a:cs typeface="Calibri" pitchFamily="34" charset="0"/>
              </a:rPr>
              <a:t> </a:t>
            </a:r>
            <a:r>
              <a:rPr lang="pt-PT" sz="2400" dirty="0" err="1">
                <a:cs typeface="Calibri" pitchFamily="34" charset="0"/>
              </a:rPr>
              <a:t>is</a:t>
            </a:r>
            <a:r>
              <a:rPr lang="pt-PT" sz="2400" dirty="0">
                <a:cs typeface="Calibri" pitchFamily="34" charset="0"/>
              </a:rPr>
              <a:t> </a:t>
            </a:r>
            <a:r>
              <a:rPr lang="pt-PT" sz="2400" dirty="0" err="1">
                <a:cs typeface="Calibri" pitchFamily="34" charset="0"/>
              </a:rPr>
              <a:t>observed</a:t>
            </a:r>
            <a:r>
              <a:rPr lang="pt-PT" sz="2400" dirty="0">
                <a:cs typeface="Calibri" pitchFamily="34" charset="0"/>
              </a:rPr>
              <a:t> </a:t>
            </a:r>
            <a:r>
              <a:rPr lang="en-GB" sz="2400" dirty="0"/>
              <a:t>through comparison of </a:t>
            </a:r>
            <a:r>
              <a:rPr lang="en-GB" sz="2400" dirty="0" err="1"/>
              <a:t>comovements</a:t>
            </a:r>
            <a:r>
              <a:rPr lang="en-GB" sz="2400" dirty="0"/>
              <a:t> in </a:t>
            </a:r>
          </a:p>
          <a:p>
            <a:pPr lvl="1"/>
            <a:r>
              <a:rPr lang="en-GB" sz="2000" dirty="0"/>
              <a:t>exchange rates, </a:t>
            </a:r>
          </a:p>
          <a:p>
            <a:pPr lvl="1"/>
            <a:r>
              <a:rPr lang="en-GB" sz="2000" dirty="0"/>
              <a:t>stock prices, </a:t>
            </a:r>
          </a:p>
          <a:p>
            <a:pPr lvl="1"/>
            <a:r>
              <a:rPr lang="en-GB" sz="2000" dirty="0"/>
              <a:t>sovereign spreads, </a:t>
            </a:r>
          </a:p>
          <a:p>
            <a:pPr lvl="1"/>
            <a:r>
              <a:rPr lang="en-GB" sz="2000" dirty="0"/>
              <a:t>capital flows.</a:t>
            </a:r>
          </a:p>
          <a:p>
            <a:pPr marL="0" indent="0">
              <a:buNone/>
            </a:pPr>
            <a:r>
              <a:rPr lang="en-GB" sz="2400" dirty="0">
                <a:cs typeface="Calibri" pitchFamily="34" charset="0"/>
              </a:rPr>
              <a:t>after a shock, in comparison with </a:t>
            </a:r>
            <a:r>
              <a:rPr lang="en-GB" sz="2400" dirty="0" err="1">
                <a:cs typeface="Calibri" pitchFamily="34" charset="0"/>
              </a:rPr>
              <a:t>comovements</a:t>
            </a:r>
            <a:r>
              <a:rPr lang="en-GB" sz="2400" dirty="0">
                <a:cs typeface="Calibri" pitchFamily="34" charset="0"/>
              </a:rPr>
              <a:t> in tranquil times.</a:t>
            </a:r>
            <a:endParaRPr lang="pt-PT" sz="2400" dirty="0">
              <a:cs typeface="Calibri" pitchFamily="34" charset="0"/>
            </a:endParaRPr>
          </a:p>
          <a:p>
            <a:endParaRPr lang="pt-PT"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18</a:t>
            </a:fld>
            <a:endParaRPr lang="pt-PT"/>
          </a:p>
        </p:txBody>
      </p:sp>
    </p:spTree>
    <p:extLst>
      <p:ext uri="{BB962C8B-B14F-4D97-AF65-F5344CB8AC3E}">
        <p14:creationId xmlns:p14="http://schemas.microsoft.com/office/powerpoint/2010/main" val="2185422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pt-PT" sz="2400" dirty="0"/>
              <a:t>Causes </a:t>
            </a:r>
            <a:r>
              <a:rPr lang="pt-PT" sz="2400" dirty="0" err="1"/>
              <a:t>of</a:t>
            </a:r>
            <a:r>
              <a:rPr lang="pt-PT" sz="2400" dirty="0"/>
              <a:t> </a:t>
            </a:r>
            <a:r>
              <a:rPr lang="pt-PT" sz="2400" dirty="0" err="1"/>
              <a:t>occurrence</a:t>
            </a:r>
            <a:r>
              <a:rPr lang="pt-PT" sz="2400" dirty="0"/>
              <a:t> </a:t>
            </a:r>
            <a:r>
              <a:rPr lang="pt-PT" sz="2400" dirty="0" err="1"/>
              <a:t>of</a:t>
            </a:r>
            <a:r>
              <a:rPr lang="pt-PT" sz="2400" dirty="0"/>
              <a:t> </a:t>
            </a:r>
            <a:r>
              <a:rPr lang="pt-PT" sz="2400" dirty="0" err="1"/>
              <a:t>contemporaneous</a:t>
            </a:r>
            <a:r>
              <a:rPr lang="pt-PT" sz="2400" dirty="0"/>
              <a:t> crises:</a:t>
            </a:r>
            <a:br>
              <a:rPr lang="pt-PT" sz="2400" dirty="0"/>
            </a:br>
            <a:endParaRPr lang="en-GB" sz="2400" dirty="0"/>
          </a:p>
        </p:txBody>
      </p:sp>
      <p:sp>
        <p:nvSpPr>
          <p:cNvPr id="3" name="Content Placeholder 2"/>
          <p:cNvSpPr>
            <a:spLocks noGrp="1"/>
          </p:cNvSpPr>
          <p:nvPr>
            <p:ph sz="quarter" idx="1"/>
          </p:nvPr>
        </p:nvSpPr>
        <p:spPr>
          <a:xfrm>
            <a:off x="914400" y="1124744"/>
            <a:ext cx="7772400" cy="4895056"/>
          </a:xfrm>
        </p:spPr>
        <p:txBody>
          <a:bodyPr/>
          <a:lstStyle/>
          <a:p>
            <a:pPr marL="272562" indent="-230400">
              <a:spcBef>
                <a:spcPts val="1200"/>
              </a:spcBef>
              <a:buFont typeface="Wingdings" pitchFamily="2" charset="2"/>
              <a:buChar char="§"/>
              <a:defRPr/>
            </a:pPr>
            <a:r>
              <a:rPr lang="en-GB" sz="2200" dirty="0"/>
              <a:t>COMMON SHOCKS</a:t>
            </a:r>
          </a:p>
          <a:p>
            <a:pPr>
              <a:spcBef>
                <a:spcPts val="1200"/>
              </a:spcBef>
              <a:spcAft>
                <a:spcPts val="0"/>
              </a:spcAft>
            </a:pPr>
            <a:r>
              <a:rPr lang="en-GB" sz="2200" dirty="0"/>
              <a:t>A common global shock can lead to </a:t>
            </a:r>
            <a:r>
              <a:rPr lang="en-GB" sz="2200" dirty="0" err="1"/>
              <a:t>comovement</a:t>
            </a:r>
            <a:r>
              <a:rPr lang="en-GB" sz="2200" dirty="0"/>
              <a:t> in asset prices or capital flows and to balance-of-payment difficulties.</a:t>
            </a:r>
            <a:r>
              <a:rPr lang="en-GB" sz="2400" dirty="0"/>
              <a:t> </a:t>
            </a:r>
          </a:p>
          <a:p>
            <a:r>
              <a:rPr lang="en-GB" sz="2400" dirty="0"/>
              <a:t>Countries can display similar elements of domestic vulnerability.</a:t>
            </a:r>
          </a:p>
          <a:p>
            <a:r>
              <a:rPr lang="en-GB" sz="2200" dirty="0"/>
              <a:t>Examples: Changes in global interest rates, exchange rates between major currencies, </a:t>
            </a:r>
            <a:r>
              <a:rPr lang="pt-PT" sz="2200" dirty="0" err="1"/>
              <a:t>recessions</a:t>
            </a:r>
            <a:r>
              <a:rPr lang="pt-PT" sz="2200" dirty="0"/>
              <a:t> in major industrial </a:t>
            </a:r>
            <a:r>
              <a:rPr lang="pt-PT" sz="2200" dirty="0" err="1"/>
              <a:t>economies</a:t>
            </a:r>
            <a:r>
              <a:rPr lang="en-GB" sz="2200" dirty="0"/>
              <a:t>.</a:t>
            </a:r>
          </a:p>
          <a:p>
            <a:pPr marL="0" indent="0">
              <a:buNone/>
            </a:pPr>
            <a:r>
              <a:rPr lang="pt-PT" sz="2200" dirty="0"/>
              <a:t>   </a:t>
            </a:r>
            <a:r>
              <a:rPr lang="en-GB" sz="2400" dirty="0"/>
              <a:t> </a:t>
            </a:r>
            <a:endParaRPr lang="en-GB"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19</a:t>
            </a:fld>
            <a:endParaRPr lang="pt-PT"/>
          </a:p>
        </p:txBody>
      </p:sp>
    </p:spTree>
    <p:extLst>
      <p:ext uri="{BB962C8B-B14F-4D97-AF65-F5344CB8AC3E}">
        <p14:creationId xmlns:p14="http://schemas.microsoft.com/office/powerpoint/2010/main" val="84477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
            <p:extLst>
              <p:ext uri="{D42A27DB-BD31-4B8C-83A1-F6EECF244321}">
                <p14:modId xmlns:p14="http://schemas.microsoft.com/office/powerpoint/2010/main" val="2718163653"/>
              </p:ext>
            </p:extLst>
          </p:nvPr>
        </p:nvGraphicFramePr>
        <p:xfrm>
          <a:off x="1043608" y="3265135"/>
          <a:ext cx="2865512" cy="1343025"/>
        </p:xfrm>
        <a:graphic>
          <a:graphicData uri="http://schemas.openxmlformats.org/drawingml/2006/table">
            <a:tbl>
              <a:tblPr firstRow="1" bandRow="1">
                <a:tableStyleId>{5C22544A-7EE6-4342-B048-85BDC9FD1C3A}</a:tableStyleId>
              </a:tblPr>
              <a:tblGrid>
                <a:gridCol w="1567990"/>
                <a:gridCol w="1297522"/>
              </a:tblGrid>
              <a:tr h="244758">
                <a:tc>
                  <a:txBody>
                    <a:bodyPr/>
                    <a:lstStyle/>
                    <a:p>
                      <a:pPr algn="l" fontAlgn="b"/>
                      <a:r>
                        <a:rPr lang="pt-PT" sz="1700" b="0" i="0" u="none" strike="noStrike" dirty="0">
                          <a:solidFill>
                            <a:schemeClr val="tx1"/>
                          </a:solidFill>
                          <a:effectLst/>
                          <a:latin typeface="Arial" panose="020B0604020202020204" pitchFamily="34" charset="0"/>
                        </a:rPr>
                        <a:t>AVERAGE</a:t>
                      </a:r>
                    </a:p>
                  </a:txBody>
                  <a:tcPr marL="9525" marR="9525" marT="9525" marB="0" anchor="b">
                    <a:solidFill>
                      <a:srgbClr val="E5EDEF"/>
                    </a:solidFill>
                  </a:tcPr>
                </a:tc>
                <a:tc>
                  <a:txBody>
                    <a:bodyPr/>
                    <a:lstStyle/>
                    <a:p>
                      <a:pPr algn="r" fontAlgn="b"/>
                      <a:r>
                        <a:rPr lang="pt-PT" sz="1700" b="0" i="0" u="none" strike="noStrike" dirty="0" smtClean="0">
                          <a:solidFill>
                            <a:schemeClr val="tx1"/>
                          </a:solidFill>
                          <a:effectLst/>
                          <a:latin typeface="Arial" panose="020B0604020202020204" pitchFamily="34" charset="0"/>
                        </a:rPr>
                        <a:t>11,61</a:t>
                      </a:r>
                      <a:endParaRPr lang="pt-PT" sz="1700" b="0" i="0" u="none" strike="noStrike" dirty="0">
                        <a:solidFill>
                          <a:schemeClr val="tx1"/>
                        </a:solidFill>
                        <a:effectLst/>
                        <a:latin typeface="Arial" panose="020B0604020202020204" pitchFamily="34" charset="0"/>
                      </a:endParaRPr>
                    </a:p>
                  </a:txBody>
                  <a:tcPr marL="9525" marR="9525" marT="9525" marB="0" anchor="b">
                    <a:solidFill>
                      <a:srgbClr val="E5EDEF"/>
                    </a:solidFill>
                  </a:tcPr>
                </a:tc>
              </a:tr>
              <a:tr h="244758">
                <a:tc>
                  <a:txBody>
                    <a:bodyPr/>
                    <a:lstStyle/>
                    <a:p>
                      <a:pPr algn="l" fontAlgn="b"/>
                      <a:r>
                        <a:rPr lang="pt-PT" sz="1700" b="0" i="0" u="none" strike="noStrike" dirty="0">
                          <a:solidFill>
                            <a:schemeClr val="tx1"/>
                          </a:solidFill>
                          <a:effectLst/>
                          <a:latin typeface="Arial" panose="020B0604020202020204" pitchFamily="34" charset="0"/>
                        </a:rPr>
                        <a:t>MAX</a:t>
                      </a:r>
                    </a:p>
                  </a:txBody>
                  <a:tcPr marL="9525" marR="9525" marT="9525" marB="0" anchor="b"/>
                </a:tc>
                <a:tc>
                  <a:txBody>
                    <a:bodyPr/>
                    <a:lstStyle/>
                    <a:p>
                      <a:pPr algn="r" fontAlgn="b"/>
                      <a:r>
                        <a:rPr lang="pt-PT" sz="1700" b="0" i="0" u="none" strike="noStrike" dirty="0">
                          <a:solidFill>
                            <a:schemeClr val="tx1"/>
                          </a:solidFill>
                          <a:effectLst/>
                          <a:latin typeface="Arial" panose="020B0604020202020204" pitchFamily="34" charset="0"/>
                        </a:rPr>
                        <a:t>19,9</a:t>
                      </a:r>
                    </a:p>
                  </a:txBody>
                  <a:tcPr marL="9525" marR="9525" marT="9525" marB="0" anchor="b"/>
                </a:tc>
              </a:tr>
              <a:tr h="244758">
                <a:tc>
                  <a:txBody>
                    <a:bodyPr/>
                    <a:lstStyle/>
                    <a:p>
                      <a:pPr algn="l" fontAlgn="b"/>
                      <a:r>
                        <a:rPr lang="pt-PT" sz="1700" b="0" i="0" u="none" strike="noStrike" dirty="0">
                          <a:solidFill>
                            <a:schemeClr val="tx1"/>
                          </a:solidFill>
                          <a:effectLst/>
                          <a:latin typeface="Arial" panose="020B0604020202020204" pitchFamily="34" charset="0"/>
                        </a:rPr>
                        <a:t>MIN</a:t>
                      </a:r>
                    </a:p>
                  </a:txBody>
                  <a:tcPr marL="9525" marR="9525" marT="9525" marB="0" anchor="b">
                    <a:solidFill>
                      <a:srgbClr val="EBF0F2"/>
                    </a:solidFill>
                  </a:tcPr>
                </a:tc>
                <a:tc>
                  <a:txBody>
                    <a:bodyPr/>
                    <a:lstStyle/>
                    <a:p>
                      <a:pPr algn="r" fontAlgn="b"/>
                      <a:r>
                        <a:rPr lang="pt-PT" sz="1700" b="0" i="0" u="none" strike="noStrike" dirty="0">
                          <a:solidFill>
                            <a:schemeClr val="tx1"/>
                          </a:solidFill>
                          <a:effectLst/>
                          <a:latin typeface="Arial" panose="020B0604020202020204" pitchFamily="34" charset="0"/>
                        </a:rPr>
                        <a:t>5,45</a:t>
                      </a:r>
                    </a:p>
                  </a:txBody>
                  <a:tcPr marL="9525" marR="9525" marT="9525" marB="0" anchor="b"/>
                </a:tc>
              </a:tr>
              <a:tr h="244758">
                <a:tc>
                  <a:txBody>
                    <a:bodyPr/>
                    <a:lstStyle/>
                    <a:p>
                      <a:pPr algn="l" fontAlgn="b"/>
                      <a:r>
                        <a:rPr lang="pt-PT" sz="1700" b="0" i="0" u="none" strike="noStrike" dirty="0">
                          <a:solidFill>
                            <a:schemeClr val="tx1"/>
                          </a:solidFill>
                          <a:effectLst/>
                          <a:latin typeface="Arial" panose="020B0604020202020204" pitchFamily="34" charset="0"/>
                        </a:rPr>
                        <a:t>Positive</a:t>
                      </a:r>
                    </a:p>
                  </a:txBody>
                  <a:tcPr marL="9525" marR="9525" marT="9525" marB="0" anchor="b"/>
                </a:tc>
                <a:tc>
                  <a:txBody>
                    <a:bodyPr/>
                    <a:lstStyle/>
                    <a:p>
                      <a:pPr algn="r" fontAlgn="b"/>
                      <a:r>
                        <a:rPr lang="pt-PT" sz="1700" b="0" i="0" u="none" strike="noStrike" dirty="0">
                          <a:solidFill>
                            <a:schemeClr val="tx1"/>
                          </a:solidFill>
                          <a:effectLst/>
                          <a:latin typeface="Arial" panose="020B0604020202020204" pitchFamily="34" charset="0"/>
                        </a:rPr>
                        <a:t>9</a:t>
                      </a:r>
                    </a:p>
                  </a:txBody>
                  <a:tcPr marL="9525" marR="9525" marT="9525" marB="0" anchor="b"/>
                </a:tc>
              </a:tr>
              <a:tr h="244758">
                <a:tc>
                  <a:txBody>
                    <a:bodyPr/>
                    <a:lstStyle/>
                    <a:p>
                      <a:pPr algn="l" fontAlgn="b"/>
                      <a:r>
                        <a:rPr lang="pt-PT" sz="1700" b="0" i="0" u="none" strike="noStrike">
                          <a:solidFill>
                            <a:schemeClr val="tx1"/>
                          </a:solidFill>
                          <a:effectLst/>
                          <a:latin typeface="Arial" panose="020B0604020202020204" pitchFamily="34" charset="0"/>
                        </a:rPr>
                        <a:t>Negative</a:t>
                      </a:r>
                    </a:p>
                  </a:txBody>
                  <a:tcPr marL="9525" marR="9525" marT="9525" marB="0" anchor="b"/>
                </a:tc>
                <a:tc>
                  <a:txBody>
                    <a:bodyPr/>
                    <a:lstStyle/>
                    <a:p>
                      <a:pPr algn="r" fontAlgn="b"/>
                      <a:r>
                        <a:rPr lang="pt-PT" sz="1700" b="0" i="0" u="none" strike="noStrike" dirty="0">
                          <a:solidFill>
                            <a:schemeClr val="tx1"/>
                          </a:solidFill>
                          <a:effectLst/>
                          <a:latin typeface="Arial" panose="020B0604020202020204" pitchFamily="34" charset="0"/>
                        </a:rPr>
                        <a:t>5</a:t>
                      </a: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2</a:t>
            </a:fld>
            <a:endParaRPr lang="pt-PT"/>
          </a:p>
        </p:txBody>
      </p:sp>
      <p:sp>
        <p:nvSpPr>
          <p:cNvPr id="5" name="Title 1"/>
          <p:cNvSpPr>
            <a:spLocks noGrp="1"/>
          </p:cNvSpPr>
          <p:nvPr>
            <p:ph type="title"/>
          </p:nvPr>
        </p:nvSpPr>
        <p:spPr>
          <a:xfrm>
            <a:off x="914400" y="274638"/>
            <a:ext cx="7772400" cy="706090"/>
          </a:xfrm>
        </p:spPr>
        <p:txBody>
          <a:bodyPr/>
          <a:lstStyle/>
          <a:p>
            <a:r>
              <a:rPr lang="pt-PT" sz="3600" dirty="0" err="1" smtClean="0"/>
              <a:t>Mid-term</a:t>
            </a:r>
            <a:r>
              <a:rPr lang="pt-PT" sz="3600" dirty="0" smtClean="0"/>
              <a:t> </a:t>
            </a:r>
            <a:r>
              <a:rPr lang="pt-PT" sz="3600" dirty="0" err="1" smtClean="0"/>
              <a:t>test</a:t>
            </a:r>
            <a:r>
              <a:rPr lang="pt-PT" sz="3600" dirty="0" smtClean="0"/>
              <a:t> </a:t>
            </a:r>
            <a:r>
              <a:rPr lang="pt-PT" sz="3600" dirty="0" err="1" smtClean="0"/>
              <a:t>results</a:t>
            </a:r>
            <a:r>
              <a:rPr lang="pt-PT" sz="3600" dirty="0" smtClean="0"/>
              <a:t> and </a:t>
            </a:r>
            <a:r>
              <a:rPr lang="pt-PT" sz="3600" dirty="0" err="1" smtClean="0"/>
              <a:t>correction</a:t>
            </a:r>
            <a:endParaRPr lang="en-GB" sz="3600" dirty="0"/>
          </a:p>
        </p:txBody>
      </p:sp>
      <p:sp>
        <p:nvSpPr>
          <p:cNvPr id="8" name="Rectangle 7"/>
          <p:cNvSpPr/>
          <p:nvPr/>
        </p:nvSpPr>
        <p:spPr>
          <a:xfrm>
            <a:off x="2771800" y="1156102"/>
            <a:ext cx="1492716" cy="369332"/>
          </a:xfrm>
          <a:prstGeom prst="rect">
            <a:avLst/>
          </a:prstGeom>
        </p:spPr>
        <p:txBody>
          <a:bodyPr wrap="none">
            <a:spAutoFit/>
          </a:bodyPr>
          <a:lstStyle/>
          <a:p>
            <a:r>
              <a:rPr lang="pt-PT" dirty="0" err="1"/>
              <a:t>Answer</a:t>
            </a:r>
            <a:r>
              <a:rPr lang="pt-PT" dirty="0"/>
              <a:t> </a:t>
            </a:r>
            <a:r>
              <a:rPr lang="pt-PT" dirty="0" err="1"/>
              <a:t>keys</a:t>
            </a:r>
            <a:endParaRPr lang="pt-PT" dirty="0"/>
          </a:p>
        </p:txBody>
      </p:sp>
      <p:graphicFrame>
        <p:nvGraphicFramePr>
          <p:cNvPr id="9" name="Table 8"/>
          <p:cNvGraphicFramePr>
            <a:graphicFrameLocks noGrp="1"/>
          </p:cNvGraphicFramePr>
          <p:nvPr>
            <p:extLst>
              <p:ext uri="{D42A27DB-BD31-4B8C-83A1-F6EECF244321}">
                <p14:modId xmlns:p14="http://schemas.microsoft.com/office/powerpoint/2010/main" val="120435978"/>
              </p:ext>
            </p:extLst>
          </p:nvPr>
        </p:nvGraphicFramePr>
        <p:xfrm>
          <a:off x="5181836" y="1340768"/>
          <a:ext cx="1080120" cy="5191760"/>
        </p:xfrm>
        <a:graphic>
          <a:graphicData uri="http://schemas.openxmlformats.org/drawingml/2006/table">
            <a:tbl>
              <a:tblPr firstRow="1" bandRow="1">
                <a:tableStyleId>{5C22544A-7EE6-4342-B048-85BDC9FD1C3A}</a:tableStyleId>
              </a:tblPr>
              <a:tblGrid>
                <a:gridCol w="540060"/>
                <a:gridCol w="540060"/>
              </a:tblGrid>
              <a:tr h="370840">
                <a:tc>
                  <a:txBody>
                    <a:bodyPr/>
                    <a:lstStyle/>
                    <a:p>
                      <a:r>
                        <a:rPr lang="pt-PT" b="1" dirty="0" smtClean="0">
                          <a:ln>
                            <a:solidFill>
                              <a:schemeClr val="accent1">
                                <a:lumMod val="60000"/>
                                <a:lumOff val="40000"/>
                              </a:schemeClr>
                            </a:solidFill>
                          </a:ln>
                          <a:solidFill>
                            <a:schemeClr val="tx1"/>
                          </a:solidFill>
                        </a:rPr>
                        <a:t>1</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2</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A</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3</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D</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4</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A</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5</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6</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7</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8</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D</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9</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10</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11</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B</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12</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A</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13</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B</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14</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D</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TextBox 9"/>
          <p:cNvSpPr txBox="1"/>
          <p:nvPr/>
        </p:nvSpPr>
        <p:spPr>
          <a:xfrm>
            <a:off x="4427984" y="1268760"/>
            <a:ext cx="576064" cy="369332"/>
          </a:xfrm>
          <a:prstGeom prst="rect">
            <a:avLst/>
          </a:prstGeom>
          <a:noFill/>
        </p:spPr>
        <p:txBody>
          <a:bodyPr wrap="square" rtlCol="0">
            <a:spAutoFit/>
          </a:bodyPr>
          <a:lstStyle/>
          <a:p>
            <a:r>
              <a:rPr lang="pt-PT" b="1" dirty="0" smtClean="0"/>
              <a:t>A</a:t>
            </a:r>
            <a:endParaRPr lang="pt-PT" b="1" dirty="0"/>
          </a:p>
        </p:txBody>
      </p:sp>
      <p:graphicFrame>
        <p:nvGraphicFramePr>
          <p:cNvPr id="11" name="Table 10"/>
          <p:cNvGraphicFramePr>
            <a:graphicFrameLocks noGrp="1"/>
          </p:cNvGraphicFramePr>
          <p:nvPr>
            <p:extLst>
              <p:ext uri="{D42A27DB-BD31-4B8C-83A1-F6EECF244321}">
                <p14:modId xmlns:p14="http://schemas.microsoft.com/office/powerpoint/2010/main" val="3090546888"/>
              </p:ext>
            </p:extLst>
          </p:nvPr>
        </p:nvGraphicFramePr>
        <p:xfrm>
          <a:off x="7424228" y="1338485"/>
          <a:ext cx="1080120" cy="5191760"/>
        </p:xfrm>
        <a:graphic>
          <a:graphicData uri="http://schemas.openxmlformats.org/drawingml/2006/table">
            <a:tbl>
              <a:tblPr firstRow="1" bandRow="1">
                <a:tableStyleId>{5C22544A-7EE6-4342-B048-85BDC9FD1C3A}</a:tableStyleId>
              </a:tblPr>
              <a:tblGrid>
                <a:gridCol w="540060"/>
                <a:gridCol w="540060"/>
              </a:tblGrid>
              <a:tr h="370840">
                <a:tc>
                  <a:txBody>
                    <a:bodyPr/>
                    <a:lstStyle/>
                    <a:p>
                      <a:r>
                        <a:rPr lang="pt-PT" b="1" dirty="0" smtClean="0">
                          <a:ln>
                            <a:solidFill>
                              <a:schemeClr val="accent1">
                                <a:lumMod val="60000"/>
                                <a:lumOff val="40000"/>
                              </a:schemeClr>
                            </a:solidFill>
                          </a:ln>
                          <a:solidFill>
                            <a:schemeClr val="tx1"/>
                          </a:solidFill>
                        </a:rPr>
                        <a:t>1</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D</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2</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A</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3</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A</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4</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B</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5</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D</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6</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7</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A</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8</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9</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10</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11</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12</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D</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13</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C</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t-PT" b="1" dirty="0" smtClean="0">
                          <a:ln>
                            <a:solidFill>
                              <a:schemeClr val="accent1">
                                <a:lumMod val="60000"/>
                                <a:lumOff val="40000"/>
                              </a:schemeClr>
                            </a:solidFill>
                          </a:ln>
                          <a:solidFill>
                            <a:schemeClr val="tx1"/>
                          </a:solidFill>
                        </a:rPr>
                        <a:t>14</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t-PT" b="1" dirty="0" smtClean="0">
                          <a:ln>
                            <a:solidFill>
                              <a:schemeClr val="accent1">
                                <a:lumMod val="60000"/>
                                <a:lumOff val="40000"/>
                              </a:schemeClr>
                            </a:solidFill>
                          </a:ln>
                          <a:solidFill>
                            <a:schemeClr val="tx1"/>
                          </a:solidFill>
                        </a:rPr>
                        <a:t>B</a:t>
                      </a:r>
                      <a:endParaRPr lang="pt-PT" b="1" dirty="0">
                        <a:ln>
                          <a:solidFill>
                            <a:schemeClr val="accent1">
                              <a:lumMod val="60000"/>
                              <a:lumOff val="40000"/>
                            </a:schemeClr>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TextBox 11"/>
          <p:cNvSpPr txBox="1"/>
          <p:nvPr/>
        </p:nvSpPr>
        <p:spPr>
          <a:xfrm>
            <a:off x="6588224" y="1340768"/>
            <a:ext cx="777398" cy="646331"/>
          </a:xfrm>
          <a:prstGeom prst="rect">
            <a:avLst/>
          </a:prstGeom>
          <a:noFill/>
        </p:spPr>
        <p:txBody>
          <a:bodyPr wrap="square" rtlCol="0">
            <a:spAutoFit/>
          </a:bodyPr>
          <a:lstStyle/>
          <a:p>
            <a:r>
              <a:rPr lang="pt-PT" b="1" dirty="0" err="1" smtClean="0"/>
              <a:t>Not</a:t>
            </a:r>
            <a:r>
              <a:rPr lang="pt-PT" b="1" dirty="0" smtClean="0"/>
              <a:t> A</a:t>
            </a:r>
            <a:endParaRPr lang="pt-PT" b="1" dirty="0"/>
          </a:p>
        </p:txBody>
      </p:sp>
    </p:spTree>
    <p:extLst>
      <p:ext uri="{BB962C8B-B14F-4D97-AF65-F5344CB8AC3E}">
        <p14:creationId xmlns:p14="http://schemas.microsoft.com/office/powerpoint/2010/main" val="3257998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620688"/>
            <a:ext cx="7772400" cy="4572000"/>
          </a:xfrm>
        </p:spPr>
        <p:txBody>
          <a:bodyPr/>
          <a:lstStyle/>
          <a:p>
            <a:pPr marL="272562" indent="-230400">
              <a:spcBef>
                <a:spcPts val="1200"/>
              </a:spcBef>
              <a:buFont typeface="Wingdings" pitchFamily="2" charset="2"/>
              <a:buChar char="§"/>
              <a:defRPr/>
            </a:pPr>
            <a:r>
              <a:rPr lang="en-GB" sz="2400" dirty="0"/>
              <a:t>TRADE LINKS AND COMPETITIVE DEVALUATIONS </a:t>
            </a:r>
          </a:p>
          <a:p>
            <a:r>
              <a:rPr lang="en-GB" sz="2400" dirty="0"/>
              <a:t>When a country has relations with the country with a crisis. Example: Two countries with quite specialized and strong trade relations. The one with a crisis may want to defend the value of its currency</a:t>
            </a:r>
            <a:r>
              <a:rPr lang="pt-PT" sz="2400" dirty="0"/>
              <a:t>. </a:t>
            </a:r>
            <a:r>
              <a:rPr lang="pt-PT" sz="2400" dirty="0">
                <a:sym typeface="Wingdings"/>
              </a:rPr>
              <a:t></a:t>
            </a:r>
            <a:r>
              <a:rPr lang="pt-PT" sz="2400" dirty="0" err="1">
                <a:sym typeface="Wingdings"/>
              </a:rPr>
              <a:t>M</a:t>
            </a:r>
            <a:r>
              <a:rPr lang="pt-PT" sz="2400" baseline="30000" dirty="0" err="1">
                <a:sym typeface="Wingdings"/>
              </a:rPr>
              <a:t>s</a:t>
            </a:r>
            <a:r>
              <a:rPr lang="pt-PT" sz="2400" baseline="30000" dirty="0">
                <a:sym typeface="Wingdings"/>
              </a:rPr>
              <a:t>    </a:t>
            </a:r>
            <a:r>
              <a:rPr lang="pt-PT" sz="2400" dirty="0">
                <a:sym typeface="Symbol"/>
              </a:rPr>
              <a:t>  </a:t>
            </a:r>
            <a:r>
              <a:rPr lang="pt-PT" sz="2400" dirty="0">
                <a:sym typeface="Wingdings"/>
              </a:rPr>
              <a:t>i</a:t>
            </a:r>
            <a:r>
              <a:rPr lang="pt-PT" sz="2400" dirty="0">
                <a:sym typeface="Symbol"/>
              </a:rPr>
              <a:t> </a:t>
            </a:r>
            <a:r>
              <a:rPr lang="pt-PT" sz="2400" dirty="0">
                <a:sym typeface="Wingdings"/>
              </a:rPr>
              <a:t></a:t>
            </a:r>
            <a:r>
              <a:rPr lang="pt-PT" sz="2400" dirty="0" err="1">
                <a:sym typeface="Wingdings"/>
              </a:rPr>
              <a:t>Demand</a:t>
            </a:r>
            <a:r>
              <a:rPr lang="pt-PT" sz="2400" dirty="0">
                <a:sym typeface="Wingdings"/>
              </a:rPr>
              <a:t>        </a:t>
            </a:r>
            <a:r>
              <a:rPr lang="pt-PT" sz="2400" dirty="0" err="1">
                <a:latin typeface="Poor Richard" pitchFamily="18" charset="0"/>
                <a:sym typeface="Wingdings"/>
              </a:rPr>
              <a:t>affecting</a:t>
            </a:r>
            <a:r>
              <a:rPr lang="pt-PT" sz="2400" dirty="0">
                <a:latin typeface="Poor Richard" pitchFamily="18" charset="0"/>
                <a:sym typeface="Wingdings"/>
              </a:rPr>
              <a:t> </a:t>
            </a:r>
            <a:r>
              <a:rPr lang="pt-PT" sz="2400" dirty="0" err="1">
                <a:latin typeface="Poor Richard" pitchFamily="18" charset="0"/>
                <a:sym typeface="Wingdings"/>
              </a:rPr>
              <a:t>the</a:t>
            </a:r>
            <a:r>
              <a:rPr lang="pt-PT" sz="2400" dirty="0">
                <a:latin typeface="Poor Richard" pitchFamily="18" charset="0"/>
                <a:sym typeface="Wingdings"/>
              </a:rPr>
              <a:t> </a:t>
            </a:r>
            <a:r>
              <a:rPr lang="pt-PT" sz="2400" dirty="0" err="1">
                <a:latin typeface="Poor Richard" pitchFamily="18" charset="0"/>
                <a:sym typeface="Wingdings"/>
              </a:rPr>
              <a:t>trade</a:t>
            </a:r>
            <a:r>
              <a:rPr lang="pt-PT" sz="2400" dirty="0">
                <a:latin typeface="Poor Richard" pitchFamily="18" charset="0"/>
                <a:sym typeface="Wingdings"/>
              </a:rPr>
              <a:t> </a:t>
            </a:r>
            <a:r>
              <a:rPr lang="pt-PT" sz="2400" dirty="0" err="1">
                <a:latin typeface="Poor Richard" pitchFamily="18" charset="0"/>
                <a:sym typeface="Wingdings"/>
              </a:rPr>
              <a:t>partner</a:t>
            </a:r>
            <a:r>
              <a:rPr lang="pt-PT" sz="2400" dirty="0">
                <a:sym typeface="Wingdings"/>
              </a:rPr>
              <a:t>.</a:t>
            </a:r>
          </a:p>
          <a:p>
            <a:r>
              <a:rPr lang="en-GB" sz="2400" dirty="0"/>
              <a:t>When a country sells the same products in the international market.  Shifts in the demand of these products. If another country ends up devaluing the other loses competitiveness.  - </a:t>
            </a:r>
            <a:r>
              <a:rPr lang="en-GB" sz="2400" dirty="0">
                <a:latin typeface="JasmineUPC" pitchFamily="18" charset="-34"/>
                <a:cs typeface="JasmineUPC" pitchFamily="18" charset="-34"/>
              </a:rPr>
              <a:t>example in Box 1of </a:t>
            </a:r>
            <a:r>
              <a:rPr lang="en-GB" sz="2400" dirty="0" err="1">
                <a:latin typeface="JasmineUPC" pitchFamily="18" charset="-34"/>
                <a:cs typeface="JasmineUPC" pitchFamily="18" charset="-34"/>
              </a:rPr>
              <a:t>Pesenti</a:t>
            </a:r>
            <a:r>
              <a:rPr lang="en-GB" sz="2400" dirty="0">
                <a:latin typeface="JasmineUPC" pitchFamily="18" charset="-34"/>
                <a:cs typeface="JasmineUPC" pitchFamily="18" charset="-34"/>
              </a:rPr>
              <a:t> &amp; </a:t>
            </a:r>
            <a:r>
              <a:rPr lang="en-GB" sz="2400" dirty="0" err="1">
                <a:latin typeface="JasmineUPC" pitchFamily="18" charset="-34"/>
                <a:cs typeface="JasmineUPC" pitchFamily="18" charset="-34"/>
              </a:rPr>
              <a:t>Tilee</a:t>
            </a:r>
            <a:r>
              <a:rPr lang="en-GB" sz="2400" dirty="0">
                <a:latin typeface="JasmineUPC" pitchFamily="18" charset="-34"/>
                <a:cs typeface="JasmineUPC" pitchFamily="18" charset="-34"/>
              </a:rPr>
              <a:t> (2000), The Economics of Currency Crisis and Contagion: an Introduction</a:t>
            </a:r>
          </a:p>
          <a:p>
            <a:endParaRPr lang="pt-PT"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20</a:t>
            </a:fld>
            <a:endParaRPr lang="pt-PT"/>
          </a:p>
        </p:txBody>
      </p:sp>
    </p:spTree>
    <p:extLst>
      <p:ext uri="{BB962C8B-B14F-4D97-AF65-F5344CB8AC3E}">
        <p14:creationId xmlns:p14="http://schemas.microsoft.com/office/powerpoint/2010/main" val="27437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sz="quarter" idx="1"/>
          </p:nvPr>
        </p:nvSpPr>
        <p:spPr>
          <a:xfrm>
            <a:off x="914400" y="500063"/>
            <a:ext cx="7772400" cy="5519737"/>
          </a:xfrm>
        </p:spPr>
        <p:txBody>
          <a:bodyPr/>
          <a:lstStyle/>
          <a:p>
            <a:pPr>
              <a:spcBef>
                <a:spcPts val="1200"/>
              </a:spcBef>
              <a:buFont typeface="Wingdings" pitchFamily="2" charset="2"/>
              <a:buChar char="§"/>
            </a:pPr>
            <a:r>
              <a:rPr lang="en-GB" sz="2200" dirty="0"/>
              <a:t>FINANCIAL LINKS</a:t>
            </a:r>
            <a:endParaRPr lang="en-GB" dirty="0"/>
          </a:p>
          <a:p>
            <a:pPr lvl="1"/>
            <a:r>
              <a:rPr lang="en-GB" sz="2600" dirty="0"/>
              <a:t>Direct financial effects</a:t>
            </a:r>
            <a:r>
              <a:rPr lang="en-GB" sz="2200" dirty="0"/>
              <a:t>, including reductions in trade credits, foreign direct investment, and other capital flows abroad.</a:t>
            </a:r>
            <a:r>
              <a:rPr lang="en-GB" sz="1800" dirty="0"/>
              <a:t> </a:t>
            </a:r>
            <a:endParaRPr lang="en-GB" sz="1800" dirty="0" smtClean="0"/>
          </a:p>
          <a:p>
            <a:pPr lvl="1"/>
            <a:r>
              <a:rPr lang="en-GB" sz="1800" dirty="0" smtClean="0"/>
              <a:t>Example</a:t>
            </a:r>
            <a:r>
              <a:rPr lang="en-GB" sz="1800" dirty="0"/>
              <a:t>: firms in East Asia that are linked to Thailand by trade, investment, and financial transactions would be adversely affected if a crisis were to limit the ability of Thai firms to invest abroad or extend credit.</a:t>
            </a:r>
          </a:p>
          <a:p>
            <a:pPr lvl="1"/>
            <a:endParaRPr lang="en-GB" sz="1800" dirty="0"/>
          </a:p>
          <a:p>
            <a:pPr lvl="1"/>
            <a:r>
              <a:rPr lang="en-GB" sz="2600" dirty="0"/>
              <a:t>Liquidity and incentive problems (</a:t>
            </a:r>
            <a:r>
              <a:rPr lang="en-GB" sz="2200" dirty="0"/>
              <a:t>common creditor and portfolio reallocation</a:t>
            </a:r>
            <a:r>
              <a:rPr lang="en-GB" sz="2600" dirty="0"/>
              <a:t>)</a:t>
            </a:r>
          </a:p>
          <a:p>
            <a:pPr marL="319088" lvl="1" indent="0">
              <a:buNone/>
            </a:pPr>
            <a:r>
              <a:rPr lang="en-GB" sz="2200" dirty="0"/>
              <a:t>When two countries have no relationship, there can also be contagion. The fact that many investors suffer losses from a crisis in one country can lead to liquidity constraints, and to having to rearrange their portfolios, removing investments from other countries. It is more likely that this causes crises in countries with small financial markets.</a:t>
            </a:r>
          </a:p>
          <a:p>
            <a:pPr lvl="1"/>
            <a:endParaRPr lang="pt-PT" sz="2200" dirty="0"/>
          </a:p>
          <a:p>
            <a:pPr lvl="1"/>
            <a:endParaRPr lang="en-GB" dirty="0"/>
          </a:p>
          <a:p>
            <a:endParaRPr lang="en-GB" dirty="0"/>
          </a:p>
          <a:p>
            <a:pPr lvl="1">
              <a:spcBef>
                <a:spcPts val="1200"/>
              </a:spcBef>
              <a:buFont typeface="Wingdings" pitchFamily="2" charset="2"/>
              <a:buChar char="§"/>
            </a:pPr>
            <a:endParaRPr lang="en-GB" sz="2200" dirty="0"/>
          </a:p>
          <a:p>
            <a:pPr lvl="1">
              <a:buFont typeface="Wingdings" pitchFamily="2" charset="2"/>
              <a:buChar char="§"/>
            </a:pPr>
            <a:endParaRPr lang="pt-PT" sz="2000" dirty="0"/>
          </a:p>
          <a:p>
            <a:pPr lvl="1">
              <a:buFont typeface="Wingdings 2" pitchFamily="18" charset="2"/>
              <a:buNone/>
            </a:pPr>
            <a:endParaRPr lang="pt-PT" sz="2200" dirty="0"/>
          </a:p>
        </p:txBody>
      </p:sp>
      <p:sp>
        <p:nvSpPr>
          <p:cNvPr id="4" name="Slide Number Placeholder 3"/>
          <p:cNvSpPr>
            <a:spLocks noGrp="1"/>
          </p:cNvSpPr>
          <p:nvPr>
            <p:ph type="sldNum" sz="quarter" idx="12"/>
          </p:nvPr>
        </p:nvSpPr>
        <p:spPr/>
        <p:txBody>
          <a:bodyPr/>
          <a:lstStyle/>
          <a:p>
            <a:pPr>
              <a:defRPr/>
            </a:pPr>
            <a:fld id="{FC51F73B-FC7C-4C85-B45A-A36A081956BB}" type="slidenum">
              <a:rPr lang="pt-PT" smtClean="0"/>
              <a:pPr>
                <a:defRPr/>
              </a:pPr>
              <a:t>21</a:t>
            </a:fld>
            <a:endParaRPr lang="pt-P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99592" y="332656"/>
            <a:ext cx="7772400" cy="5327104"/>
          </a:xfrm>
        </p:spPr>
        <p:txBody>
          <a:bodyPr/>
          <a:lstStyle/>
          <a:p>
            <a:pPr>
              <a:buFont typeface="Wingdings" pitchFamily="2" charset="2"/>
              <a:buChar char="§"/>
            </a:pPr>
            <a:r>
              <a:rPr lang="pt-PT" sz="2200" dirty="0"/>
              <a:t>MEMBERSHIP CONTAGION</a:t>
            </a:r>
            <a:r>
              <a:rPr lang="pt-PT" sz="2200" i="1" dirty="0"/>
              <a:t>  </a:t>
            </a:r>
          </a:p>
          <a:p>
            <a:pPr lvl="1"/>
            <a:r>
              <a:rPr lang="pt-PT" sz="2000" dirty="0" err="1"/>
              <a:t>Political</a:t>
            </a:r>
            <a:r>
              <a:rPr lang="pt-PT" sz="2000" dirty="0"/>
              <a:t> </a:t>
            </a:r>
            <a:r>
              <a:rPr lang="pt-PT" sz="2000" dirty="0" err="1"/>
              <a:t>Contagion</a:t>
            </a:r>
            <a:r>
              <a:rPr lang="pt-PT" sz="2000" dirty="0"/>
              <a:t>- </a:t>
            </a:r>
            <a:r>
              <a:rPr lang="pt-PT" sz="2000" i="1" dirty="0"/>
              <a:t>Drazen (1998)</a:t>
            </a:r>
            <a:r>
              <a:rPr lang="pt-PT" sz="2000" dirty="0"/>
              <a:t> </a:t>
            </a:r>
            <a:r>
              <a:rPr lang="en-GB" sz="2000" dirty="0"/>
              <a:t> </a:t>
            </a:r>
            <a:r>
              <a:rPr lang="en-GB" sz="2200" dirty="0"/>
              <a:t>An exchange rate regime that links the parities of a number of currencies can be more politically than economically motivated. </a:t>
            </a:r>
          </a:p>
          <a:p>
            <a:pPr lvl="1"/>
            <a:r>
              <a:rPr lang="en-US" sz="2000" dirty="0"/>
              <a:t>Political-economic union, where maintaining a fixed exchange rate is a condition for membership, where the value of membership depends positively on who else is a member.</a:t>
            </a:r>
            <a:r>
              <a:rPr lang="en-GB" sz="2000" dirty="0"/>
              <a:t>The exit of one element in the group may reduce the interest of other members to remain.</a:t>
            </a:r>
            <a:endParaRPr lang="pt-PT" sz="2000" dirty="0"/>
          </a:p>
          <a:p>
            <a:endParaRPr lang="en-GB" sz="2000" dirty="0"/>
          </a:p>
          <a:p>
            <a:r>
              <a:rPr lang="en-GB" sz="2000" dirty="0"/>
              <a:t>INFORMATION ASYMMETRIES AND COORDINATION PROBLEMS</a:t>
            </a:r>
          </a:p>
          <a:p>
            <a:pPr lvl="1">
              <a:spcBef>
                <a:spcPts val="1200"/>
              </a:spcBef>
              <a:buFont typeface="Wingdings" pitchFamily="2" charset="2"/>
              <a:buChar char="§"/>
            </a:pPr>
            <a:r>
              <a:rPr lang="en-GB" sz="2200" dirty="0"/>
              <a:t>When investors attribute, even if mistakenly, similar characteristics to different countries.</a:t>
            </a:r>
          </a:p>
          <a:p>
            <a:pPr lvl="1">
              <a:spcBef>
                <a:spcPts val="1200"/>
              </a:spcBef>
              <a:buFont typeface="Wingdings" pitchFamily="2" charset="2"/>
              <a:buChar char="§"/>
            </a:pPr>
            <a:r>
              <a:rPr lang="en-GB" b="1" dirty="0">
                <a:latin typeface="Poor Richard" pitchFamily="18" charset="0"/>
              </a:rPr>
              <a:t>Herd behaviour </a:t>
            </a:r>
            <a:r>
              <a:rPr lang="pt-PT" dirty="0"/>
              <a:t>: </a:t>
            </a:r>
            <a:r>
              <a:rPr lang="en-GB" sz="2200" dirty="0"/>
              <a:t>High demand and high supply of certain assets without apparent justification, by imitation of others</a:t>
            </a:r>
            <a:r>
              <a:rPr lang="pt-PT" sz="2000" dirty="0"/>
              <a:t>. </a:t>
            </a:r>
            <a:r>
              <a:rPr lang="pt-PT" sz="2200" dirty="0" err="1"/>
              <a:t>One</a:t>
            </a:r>
            <a:r>
              <a:rPr lang="pt-PT" sz="2200" dirty="0"/>
              <a:t> </a:t>
            </a:r>
            <a:r>
              <a:rPr lang="en-GB" sz="2200" dirty="0">
                <a:latin typeface="Poor Richard" pitchFamily="18" charset="0"/>
              </a:rPr>
              <a:t>sells because prices are falling. </a:t>
            </a:r>
          </a:p>
          <a:p>
            <a:pPr lvl="2">
              <a:spcBef>
                <a:spcPts val="1200"/>
              </a:spcBef>
              <a:buFont typeface="Wingdings" pitchFamily="2" charset="2"/>
              <a:buChar char="§"/>
            </a:pPr>
            <a:r>
              <a:rPr lang="en-GB" sz="1800" dirty="0"/>
              <a:t>Herding requires a coordination mechanism – e.g. widely spread rule to coordinate based on some signal (e.g., a price movement)</a:t>
            </a:r>
          </a:p>
          <a:p>
            <a:pPr lvl="1">
              <a:spcBef>
                <a:spcPts val="1200"/>
              </a:spcBef>
              <a:buFont typeface="Wingdings" pitchFamily="2" charset="2"/>
              <a:buChar char="§"/>
            </a:pPr>
            <a:endParaRPr lang="pt-PT" sz="2200" dirty="0">
              <a:latin typeface="Poor Richard" pitchFamily="18" charset="0"/>
            </a:endParaRPr>
          </a:p>
          <a:p>
            <a:pPr lvl="1">
              <a:spcBef>
                <a:spcPts val="1200"/>
              </a:spcBef>
              <a:buFont typeface="Wingdings" pitchFamily="2" charset="2"/>
              <a:buChar char="§"/>
            </a:pPr>
            <a:endParaRPr lang="en-GB" sz="2200"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22</a:t>
            </a:fld>
            <a:endParaRPr lang="pt-PT"/>
          </a:p>
        </p:txBody>
      </p:sp>
    </p:spTree>
    <p:extLst>
      <p:ext uri="{BB962C8B-B14F-4D97-AF65-F5344CB8AC3E}">
        <p14:creationId xmlns:p14="http://schemas.microsoft.com/office/powerpoint/2010/main" val="905482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85813"/>
            <a:ext cx="7772400" cy="5233987"/>
          </a:xfrm>
        </p:spPr>
        <p:txBody>
          <a:bodyPr/>
          <a:lstStyle/>
          <a:p>
            <a:pPr lvl="1">
              <a:buFont typeface="Wingdings" pitchFamily="2" charset="2"/>
              <a:buChar char="§"/>
              <a:defRPr/>
            </a:pPr>
            <a:r>
              <a:rPr lang="en-GB" sz="2200" dirty="0"/>
              <a:t>May constitute cause for speculative attack.</a:t>
            </a:r>
          </a:p>
          <a:p>
            <a:pPr lvl="1">
              <a:buFont typeface="Wingdings" pitchFamily="2" charset="2"/>
              <a:buChar char="§"/>
              <a:defRPr/>
            </a:pPr>
            <a:r>
              <a:rPr lang="pt-PT" sz="2200" dirty="0" err="1"/>
              <a:t>Rational</a:t>
            </a:r>
            <a:r>
              <a:rPr lang="pt-PT" sz="2200" dirty="0"/>
              <a:t> </a:t>
            </a:r>
            <a:r>
              <a:rPr lang="pt-PT" sz="2200" dirty="0" err="1"/>
              <a:t>or</a:t>
            </a:r>
            <a:r>
              <a:rPr lang="pt-PT" sz="2200" dirty="0"/>
              <a:t> </a:t>
            </a:r>
            <a:r>
              <a:rPr lang="pt-PT" sz="2200" dirty="0" err="1"/>
              <a:t>Irrational</a:t>
            </a:r>
            <a:r>
              <a:rPr lang="pt-PT" sz="2200" dirty="0"/>
              <a:t> </a:t>
            </a:r>
            <a:r>
              <a:rPr lang="pt-PT" sz="2200" dirty="0" err="1"/>
              <a:t>behaviour</a:t>
            </a:r>
            <a:r>
              <a:rPr lang="pt-PT" sz="2200" dirty="0"/>
              <a:t>?</a:t>
            </a:r>
          </a:p>
          <a:p>
            <a:pPr lvl="2">
              <a:buFont typeface="Wingdings" pitchFamily="2" charset="2"/>
              <a:buChar char="§"/>
              <a:defRPr/>
            </a:pPr>
            <a:r>
              <a:rPr lang="pt-PT" sz="1800" dirty="0" err="1"/>
              <a:t>Irrational</a:t>
            </a:r>
            <a:r>
              <a:rPr lang="pt-PT" sz="1800" dirty="0"/>
              <a:t>: Is a </a:t>
            </a:r>
            <a:r>
              <a:rPr lang="pt-PT" sz="1800" dirty="0" err="1"/>
              <a:t>result</a:t>
            </a:r>
            <a:r>
              <a:rPr lang="pt-PT" sz="1800" dirty="0"/>
              <a:t>  </a:t>
            </a:r>
            <a:r>
              <a:rPr lang="pt-PT" sz="1800" dirty="0" err="1"/>
              <a:t>of</a:t>
            </a:r>
            <a:r>
              <a:rPr lang="pt-PT" sz="1800" dirty="0"/>
              <a:t> </a:t>
            </a:r>
            <a:r>
              <a:rPr lang="pt-PT" sz="1800" dirty="0" err="1"/>
              <a:t>the</a:t>
            </a:r>
            <a:r>
              <a:rPr lang="pt-PT" sz="1800" dirty="0"/>
              <a:t> </a:t>
            </a:r>
            <a:r>
              <a:rPr lang="pt-PT" sz="1800" dirty="0" err="1"/>
              <a:t>psychology</a:t>
            </a:r>
            <a:r>
              <a:rPr lang="pt-PT" sz="1800" dirty="0"/>
              <a:t> </a:t>
            </a:r>
            <a:r>
              <a:rPr lang="pt-PT" sz="1800" dirty="0" err="1"/>
              <a:t>of</a:t>
            </a:r>
            <a:r>
              <a:rPr lang="pt-PT" sz="1800" dirty="0"/>
              <a:t> </a:t>
            </a:r>
            <a:r>
              <a:rPr lang="pt-PT" sz="1800" dirty="0" err="1"/>
              <a:t>investors</a:t>
            </a:r>
            <a:r>
              <a:rPr lang="pt-PT" sz="1800" dirty="0"/>
              <a:t>.</a:t>
            </a:r>
          </a:p>
          <a:p>
            <a:pPr lvl="2">
              <a:buFont typeface="Wingdings" pitchFamily="2" charset="2"/>
              <a:buChar char="§"/>
              <a:defRPr/>
            </a:pPr>
            <a:r>
              <a:rPr lang="pt-PT" sz="1800" dirty="0" err="1"/>
              <a:t>Rational</a:t>
            </a:r>
            <a:r>
              <a:rPr lang="pt-PT" sz="1800" dirty="0"/>
              <a:t>: Is a </a:t>
            </a:r>
            <a:r>
              <a:rPr lang="pt-PT" sz="1800" dirty="0" err="1"/>
              <a:t>result</a:t>
            </a:r>
            <a:r>
              <a:rPr lang="pt-PT" sz="1800" dirty="0"/>
              <a:t>  </a:t>
            </a:r>
            <a:r>
              <a:rPr lang="pt-PT" sz="1800" dirty="0" err="1"/>
              <a:t>of</a:t>
            </a:r>
            <a:r>
              <a:rPr lang="pt-PT" sz="1800" dirty="0"/>
              <a:t> </a:t>
            </a:r>
            <a:r>
              <a:rPr lang="pt-PT" sz="1800" dirty="0" err="1"/>
              <a:t>rational</a:t>
            </a:r>
            <a:r>
              <a:rPr lang="pt-PT" sz="1800" dirty="0"/>
              <a:t> </a:t>
            </a:r>
            <a:r>
              <a:rPr lang="pt-PT" sz="1800" dirty="0" err="1"/>
              <a:t>behaviours</a:t>
            </a:r>
            <a:r>
              <a:rPr lang="pt-PT" sz="1800" dirty="0"/>
              <a:t> </a:t>
            </a:r>
            <a:r>
              <a:rPr lang="en-GB" sz="1800" dirty="0"/>
              <a:t>due to the difficulty in obtaining information</a:t>
            </a:r>
          </a:p>
          <a:p>
            <a:pPr>
              <a:defRPr/>
            </a:pPr>
            <a:r>
              <a:rPr lang="en-US" sz="2200" i="1" dirty="0" err="1">
                <a:solidFill>
                  <a:schemeClr val="bg1">
                    <a:lumMod val="65000"/>
                  </a:schemeClr>
                </a:solidFill>
                <a:latin typeface="Arial" pitchFamily="34" charset="0"/>
              </a:rPr>
              <a:t>Devenow</a:t>
            </a:r>
            <a:r>
              <a:rPr lang="en-US" sz="2200" i="1" dirty="0">
                <a:solidFill>
                  <a:schemeClr val="bg1">
                    <a:lumMod val="65000"/>
                  </a:schemeClr>
                </a:solidFill>
                <a:latin typeface="Arial" pitchFamily="34" charset="0"/>
              </a:rPr>
              <a:t> and Welch, 1996</a:t>
            </a:r>
            <a:r>
              <a:rPr lang="en-US" sz="2200" dirty="0">
                <a:solidFill>
                  <a:schemeClr val="bg1">
                    <a:lumMod val="65000"/>
                  </a:schemeClr>
                </a:solidFill>
                <a:latin typeface="Arial" pitchFamily="34" charset="0"/>
              </a:rPr>
              <a:t> – </a:t>
            </a:r>
            <a:r>
              <a:rPr lang="en-US" sz="1800" dirty="0">
                <a:solidFill>
                  <a:schemeClr val="bg1">
                    <a:lumMod val="65000"/>
                  </a:schemeClr>
                </a:solidFill>
                <a:latin typeface="Arial" pitchFamily="34" charset="0"/>
              </a:rPr>
              <a:t>rational herding in financial markets</a:t>
            </a:r>
            <a:endParaRPr lang="pt-PT" sz="1800" dirty="0">
              <a:solidFill>
                <a:schemeClr val="bg1">
                  <a:lumMod val="65000"/>
                </a:schemeClr>
              </a:solidFill>
            </a:endParaRPr>
          </a:p>
        </p:txBody>
      </p:sp>
      <p:sp>
        <p:nvSpPr>
          <p:cNvPr id="4" name="Slide Number Placeholder 3"/>
          <p:cNvSpPr>
            <a:spLocks noGrp="1"/>
          </p:cNvSpPr>
          <p:nvPr>
            <p:ph type="sldNum" sz="quarter" idx="12"/>
          </p:nvPr>
        </p:nvSpPr>
        <p:spPr/>
        <p:txBody>
          <a:bodyPr/>
          <a:lstStyle/>
          <a:p>
            <a:pPr>
              <a:defRPr/>
            </a:pPr>
            <a:fld id="{12A7B6AB-261C-4DA5-994E-8D0CE7A2BE97}" type="slidenum">
              <a:rPr lang="pt-PT" smtClean="0"/>
              <a:pPr>
                <a:defRPr/>
              </a:pPr>
              <a:t>23</a:t>
            </a:fld>
            <a:endParaRPr lang="pt-P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36712"/>
            <a:ext cx="7772400" cy="5183088"/>
          </a:xfrm>
        </p:spPr>
        <p:txBody>
          <a:bodyPr/>
          <a:lstStyle/>
          <a:p>
            <a:pPr>
              <a:buFont typeface="Wingdings" pitchFamily="2" charset="2"/>
              <a:buChar char="§"/>
            </a:pPr>
            <a:r>
              <a:rPr lang="pt-PT" dirty="0" err="1"/>
              <a:t>Effects</a:t>
            </a:r>
            <a:r>
              <a:rPr lang="pt-PT" dirty="0"/>
              <a:t> </a:t>
            </a:r>
            <a:r>
              <a:rPr lang="pt-PT" dirty="0" err="1"/>
              <a:t>that</a:t>
            </a:r>
            <a:r>
              <a:rPr lang="pt-PT" dirty="0"/>
              <a:t> </a:t>
            </a:r>
            <a:r>
              <a:rPr lang="pt-PT" dirty="0" err="1"/>
              <a:t>may</a:t>
            </a:r>
            <a:r>
              <a:rPr lang="pt-PT" dirty="0"/>
              <a:t> </a:t>
            </a:r>
            <a:r>
              <a:rPr lang="pt-PT" dirty="0" err="1"/>
              <a:t>be</a:t>
            </a:r>
            <a:r>
              <a:rPr lang="pt-PT" dirty="0"/>
              <a:t> </a:t>
            </a:r>
            <a:r>
              <a:rPr lang="pt-PT" dirty="0" err="1"/>
              <a:t>present</a:t>
            </a:r>
            <a:r>
              <a:rPr lang="pt-PT" dirty="0"/>
              <a:t> in </a:t>
            </a:r>
            <a:r>
              <a:rPr lang="pt-PT" b="1" dirty="0" err="1"/>
              <a:t>rational</a:t>
            </a:r>
            <a:r>
              <a:rPr lang="pt-PT" b="1" dirty="0"/>
              <a:t> </a:t>
            </a:r>
            <a:r>
              <a:rPr lang="pt-PT" b="1" dirty="0" err="1"/>
              <a:t>herding</a:t>
            </a:r>
            <a:r>
              <a:rPr lang="pt-PT" b="1" dirty="0"/>
              <a:t>:</a:t>
            </a:r>
          </a:p>
          <a:p>
            <a:pPr lvl="1">
              <a:buFont typeface="Wingdings" pitchFamily="2" charset="2"/>
              <a:buChar char="§"/>
            </a:pPr>
            <a:r>
              <a:rPr lang="en-GB" dirty="0">
                <a:solidFill>
                  <a:schemeClr val="accent4"/>
                </a:solidFill>
              </a:rPr>
              <a:t>Payoff externalities</a:t>
            </a:r>
          </a:p>
          <a:p>
            <a:pPr marL="319088" lvl="1" indent="0">
              <a:spcAft>
                <a:spcPts val="600"/>
              </a:spcAft>
              <a:buNone/>
            </a:pPr>
            <a:r>
              <a:rPr lang="en-GB" sz="2200" dirty="0"/>
              <a:t>The payoffs to an agent adopting an action increase in the number of other agents adopting the same action.</a:t>
            </a:r>
          </a:p>
          <a:p>
            <a:pPr lvl="2">
              <a:spcAft>
                <a:spcPts val="600"/>
              </a:spcAft>
            </a:pPr>
            <a:r>
              <a:rPr lang="en-GB" sz="1800" u="sng" dirty="0">
                <a:uFill>
                  <a:solidFill>
                    <a:schemeClr val="accent4"/>
                  </a:solidFill>
                </a:uFill>
                <a:latin typeface="DokChampa" pitchFamily="34" charset="-34"/>
                <a:cs typeface="DokChampa" pitchFamily="34" charset="-34"/>
              </a:rPr>
              <a:t>Banking panics</a:t>
            </a:r>
            <a:r>
              <a:rPr lang="en-GB" sz="1800" dirty="0">
                <a:latin typeface="DokChampa" pitchFamily="34" charset="-34"/>
                <a:cs typeface="DokChampa" pitchFamily="34" charset="-34"/>
              </a:rPr>
              <a:t>: </a:t>
            </a:r>
            <a:r>
              <a:rPr lang="en-GB" sz="1700" dirty="0">
                <a:latin typeface="DokChampa" pitchFamily="34" charset="-34"/>
                <a:cs typeface="DokChampa" pitchFamily="34" charset="-34"/>
              </a:rPr>
              <a:t>depositors running on banks when they observe other depositors doing so</a:t>
            </a:r>
            <a:r>
              <a:rPr lang="en-GB" sz="1800" dirty="0">
                <a:latin typeface="DokChampa" pitchFamily="34" charset="-34"/>
                <a:cs typeface="DokChampa" pitchFamily="34" charset="-34"/>
              </a:rPr>
              <a:t>.</a:t>
            </a:r>
          </a:p>
          <a:p>
            <a:pPr lvl="2"/>
            <a:r>
              <a:rPr lang="en-GB" sz="1800" u="sng" dirty="0">
                <a:uFill>
                  <a:solidFill>
                    <a:schemeClr val="accent4"/>
                  </a:solidFill>
                </a:uFill>
                <a:latin typeface="DokChampa" pitchFamily="34" charset="-34"/>
                <a:cs typeface="DokChampa" pitchFamily="34" charset="-34"/>
              </a:rPr>
              <a:t>Information acquisition</a:t>
            </a:r>
            <a:r>
              <a:rPr lang="en-GB" sz="1800" dirty="0">
                <a:latin typeface="DokChampa" pitchFamily="34" charset="-34"/>
                <a:cs typeface="DokChampa" pitchFamily="34" charset="-34"/>
              </a:rPr>
              <a:t>: </a:t>
            </a:r>
            <a:r>
              <a:rPr lang="en-GB" sz="1700" dirty="0">
                <a:latin typeface="DokChampa" pitchFamily="34" charset="-34"/>
                <a:cs typeface="DokChampa" pitchFamily="34" charset="-34"/>
              </a:rPr>
              <a:t>Under certain circumstances, it is worthwhile to acquire information only if other agents do. Agents herd on information acquisition or lack of it</a:t>
            </a:r>
            <a:r>
              <a:rPr lang="en-GB" sz="1700" dirty="0">
                <a:latin typeface="Bookman Old Style" pitchFamily="18" charset="0"/>
              </a:rPr>
              <a:t>.</a:t>
            </a:r>
            <a:r>
              <a:rPr lang="en-GB" sz="1700" dirty="0"/>
              <a:t> </a:t>
            </a:r>
            <a:r>
              <a:rPr lang="en-GB" sz="1800" dirty="0"/>
              <a:t>- </a:t>
            </a:r>
            <a:r>
              <a:rPr lang="en-GB" sz="1800" dirty="0">
                <a:cs typeface="Calibri" pitchFamily="34" charset="0"/>
              </a:rPr>
              <a:t>e.g. Private information is reflected in stock prices one period after it is acquired, but only if a minimum number of investors have acquired it</a:t>
            </a:r>
          </a:p>
          <a:p>
            <a:pPr lvl="2"/>
            <a:endParaRPr lang="en-GB" sz="1800" dirty="0">
              <a:cs typeface="Calibri" pitchFamily="34" charset="0"/>
            </a:endParaRPr>
          </a:p>
          <a:p>
            <a:pPr lvl="2"/>
            <a:endParaRPr lang="en-GB" sz="1800"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24</a:t>
            </a:fld>
            <a:endParaRPr lang="pt-PT"/>
          </a:p>
        </p:txBody>
      </p:sp>
    </p:spTree>
    <p:extLst>
      <p:ext uri="{BB962C8B-B14F-4D97-AF65-F5344CB8AC3E}">
        <p14:creationId xmlns:p14="http://schemas.microsoft.com/office/powerpoint/2010/main" val="2024220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pPr lvl="1">
              <a:buFont typeface="Wingdings" pitchFamily="2" charset="2"/>
              <a:buChar char="§"/>
            </a:pPr>
            <a:r>
              <a:rPr lang="en-GB" dirty="0">
                <a:solidFill>
                  <a:schemeClr val="accent4"/>
                </a:solidFill>
              </a:rPr>
              <a:t>Reputation</a:t>
            </a:r>
            <a:endParaRPr lang="en-GB" dirty="0"/>
          </a:p>
          <a:p>
            <a:pPr marL="593725" lvl="2" indent="0">
              <a:buNone/>
            </a:pPr>
            <a:r>
              <a:rPr lang="en-GB" sz="2200" dirty="0"/>
              <a:t>Performance evaluation is often based on relative not absolute results. An individual institutional investor may refrain from acting first, even if market developments favour a new portfolio, for fear of losing his or her reputation if the decision should prove to be wrong. To be on the safe side, individual investors may follow the herd.</a:t>
            </a:r>
          </a:p>
          <a:p>
            <a:pPr marL="593725" lvl="2" indent="0">
              <a:buNone/>
            </a:pPr>
            <a:endParaRPr lang="en-GB" sz="4200"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25</a:t>
            </a:fld>
            <a:endParaRPr lang="pt-PT"/>
          </a:p>
        </p:txBody>
      </p:sp>
    </p:spTree>
    <p:extLst>
      <p:ext uri="{BB962C8B-B14F-4D97-AF65-F5344CB8AC3E}">
        <p14:creationId xmlns:p14="http://schemas.microsoft.com/office/powerpoint/2010/main" val="1700069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lstStyle/>
          <a:p>
            <a:r>
              <a:rPr lang="pt-PT" dirty="0" err="1"/>
              <a:t>Pure</a:t>
            </a:r>
            <a:r>
              <a:rPr lang="pt-PT" dirty="0"/>
              <a:t> </a:t>
            </a:r>
            <a:r>
              <a:rPr lang="pt-PT" dirty="0" err="1"/>
              <a:t>contagion</a:t>
            </a:r>
            <a:endParaRPr lang="pt-PT" dirty="0"/>
          </a:p>
        </p:txBody>
      </p:sp>
      <p:sp>
        <p:nvSpPr>
          <p:cNvPr id="3" name="Content Placeholder 2"/>
          <p:cNvSpPr>
            <a:spLocks noGrp="1"/>
          </p:cNvSpPr>
          <p:nvPr>
            <p:ph sz="quarter" idx="1"/>
          </p:nvPr>
        </p:nvSpPr>
        <p:spPr/>
        <p:txBody>
          <a:bodyPr/>
          <a:lstStyle/>
          <a:p>
            <a:pPr marL="0" indent="0">
              <a:buNone/>
            </a:pPr>
            <a:r>
              <a:rPr lang="en-US" dirty="0"/>
              <a:t>Criteria that have been used in the literature to</a:t>
            </a:r>
          </a:p>
          <a:p>
            <a:pPr marL="0" indent="0">
              <a:buNone/>
            </a:pPr>
            <a:r>
              <a:rPr lang="en-US" dirty="0"/>
              <a:t>identify contagion include: </a:t>
            </a:r>
          </a:p>
          <a:p>
            <a:pPr marL="571500" indent="-571500">
              <a:buAutoNum type="romanLcParenBoth"/>
            </a:pPr>
            <a:r>
              <a:rPr lang="en-US" dirty="0"/>
              <a:t>the transmission is in excess of what can be explained by economic fundamentals; </a:t>
            </a:r>
          </a:p>
          <a:p>
            <a:pPr marL="571500" indent="-571500">
              <a:buAutoNum type="romanLcParenBoth"/>
            </a:pPr>
            <a:r>
              <a:rPr lang="en-US" dirty="0"/>
              <a:t>the transmission is different from regular adjustments observed in tranquil times;</a:t>
            </a:r>
          </a:p>
          <a:p>
            <a:pPr marL="571500" indent="-571500">
              <a:buAutoNum type="romanLcParenBoth"/>
            </a:pPr>
            <a:r>
              <a:rPr lang="en-US" dirty="0"/>
              <a:t>the transmission is sequential, for example in a causal sense. </a:t>
            </a:r>
          </a:p>
          <a:p>
            <a:pPr marL="0" indent="0">
              <a:buNone/>
            </a:pPr>
            <a:r>
              <a:rPr lang="en-US" dirty="0"/>
              <a:t>No agreement about which of these criteria are necessary</a:t>
            </a:r>
          </a:p>
          <a:p>
            <a:pPr marL="0" indent="0">
              <a:buNone/>
            </a:pPr>
            <a:r>
              <a:rPr lang="en-US" dirty="0"/>
              <a:t>or sufficient to </a:t>
            </a:r>
            <a:r>
              <a:rPr lang="en-US" dirty="0" err="1"/>
              <a:t>characterise</a:t>
            </a:r>
            <a:r>
              <a:rPr lang="en-US" dirty="0"/>
              <a:t> contagion.</a:t>
            </a:r>
            <a:endParaRPr lang="pt-PT"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26</a:t>
            </a:fld>
            <a:endParaRPr lang="pt-PT"/>
          </a:p>
        </p:txBody>
      </p:sp>
      <p:sp>
        <p:nvSpPr>
          <p:cNvPr id="5" name="Rectangle 4"/>
          <p:cNvSpPr/>
          <p:nvPr/>
        </p:nvSpPr>
        <p:spPr>
          <a:xfrm>
            <a:off x="603250" y="908720"/>
            <a:ext cx="7411732" cy="461665"/>
          </a:xfrm>
          <a:prstGeom prst="rect">
            <a:avLst/>
          </a:prstGeom>
        </p:spPr>
        <p:txBody>
          <a:bodyPr wrap="square">
            <a:spAutoFit/>
          </a:bodyPr>
          <a:lstStyle/>
          <a:p>
            <a:pPr marL="319088" lvl="1" indent="0">
              <a:buClr>
                <a:schemeClr val="accent1">
                  <a:lumMod val="50000"/>
                </a:schemeClr>
              </a:buClr>
              <a:buNone/>
            </a:pPr>
            <a:r>
              <a:rPr lang="en-GB" sz="2400" dirty="0"/>
              <a:t>CONTAGION </a:t>
            </a:r>
            <a:r>
              <a:rPr lang="en-GB" sz="2400" dirty="0">
                <a:sym typeface="Symbol" panose="05050102010706020507" pitchFamily="18" charset="2"/>
              </a:rPr>
              <a:t> Connectedness</a:t>
            </a:r>
            <a:endParaRPr lang="en-GB" sz="2400" dirty="0"/>
          </a:p>
        </p:txBody>
      </p:sp>
    </p:spTree>
    <p:extLst>
      <p:ext uri="{BB962C8B-B14F-4D97-AF65-F5344CB8AC3E}">
        <p14:creationId xmlns:p14="http://schemas.microsoft.com/office/powerpoint/2010/main" val="397061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lstStyle/>
          <a:p>
            <a:r>
              <a:rPr lang="en-GB" sz="2800" dirty="0"/>
              <a:t>Empirical Evidence of Contagion</a:t>
            </a:r>
          </a:p>
        </p:txBody>
      </p:sp>
      <p:sp>
        <p:nvSpPr>
          <p:cNvPr id="3" name="Content Placeholder 2"/>
          <p:cNvSpPr>
            <a:spLocks noGrp="1"/>
          </p:cNvSpPr>
          <p:nvPr>
            <p:ph sz="quarter" idx="1"/>
          </p:nvPr>
        </p:nvSpPr>
        <p:spPr>
          <a:xfrm>
            <a:off x="914400" y="1052736"/>
            <a:ext cx="7772400" cy="4967064"/>
          </a:xfrm>
        </p:spPr>
        <p:txBody>
          <a:bodyPr/>
          <a:lstStyle/>
          <a:p>
            <a:r>
              <a:rPr lang="en-GB" dirty="0"/>
              <a:t>The tests depend on the definition of contagion used.</a:t>
            </a:r>
          </a:p>
          <a:p>
            <a:pPr lvl="1"/>
            <a:r>
              <a:rPr lang="en-GB" u="sng" dirty="0"/>
              <a:t>Broad definition </a:t>
            </a:r>
            <a:r>
              <a:rPr lang="en-GB" dirty="0"/>
              <a:t>(real and financial channels, fundamentals-based contagion – Calvo and Reinhart 1996) – Co-movements may reflect normal interdependence that happens to be emphasized during crises.</a:t>
            </a:r>
          </a:p>
          <a:p>
            <a:pPr lvl="1"/>
            <a:r>
              <a:rPr lang="en-GB" u="sng" dirty="0"/>
              <a:t>Restrictive definition (</a:t>
            </a:r>
            <a:r>
              <a:rPr lang="en-GB" dirty="0"/>
              <a:t>cross-country correlation beyond any fundamental links among economies and beyond common shocks)</a:t>
            </a:r>
          </a:p>
          <a:p>
            <a:pPr marL="319088" lvl="1" indent="0">
              <a:buNone/>
            </a:pPr>
            <a:endParaRPr lang="en-GB" u="sng"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27</a:t>
            </a:fld>
            <a:endParaRPr lang="pt-PT"/>
          </a:p>
        </p:txBody>
      </p:sp>
    </p:spTree>
    <p:extLst>
      <p:ext uri="{BB962C8B-B14F-4D97-AF65-F5344CB8AC3E}">
        <p14:creationId xmlns:p14="http://schemas.microsoft.com/office/powerpoint/2010/main" val="4100349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9FDFEA-CF8F-4B85-91AC-5EE1781812AB}"/>
              </a:ext>
            </a:extLst>
          </p:cNvPr>
          <p:cNvSpPr>
            <a:spLocks noGrp="1"/>
          </p:cNvSpPr>
          <p:nvPr>
            <p:ph type="title"/>
          </p:nvPr>
        </p:nvSpPr>
        <p:spPr/>
        <p:txBody>
          <a:bodyPr/>
          <a:lstStyle/>
          <a:p>
            <a:endParaRPr lang="pt-PT"/>
          </a:p>
        </p:txBody>
      </p:sp>
      <p:sp>
        <p:nvSpPr>
          <p:cNvPr id="3" name="Content Placeholder 2">
            <a:extLst>
              <a:ext uri="{FF2B5EF4-FFF2-40B4-BE49-F238E27FC236}">
                <a16:creationId xmlns="" xmlns:a16="http://schemas.microsoft.com/office/drawing/2014/main" id="{26A1A9A6-112B-459C-9DB7-4A5126A2166C}"/>
              </a:ext>
            </a:extLst>
          </p:cNvPr>
          <p:cNvSpPr>
            <a:spLocks noGrp="1"/>
          </p:cNvSpPr>
          <p:nvPr>
            <p:ph sz="quarter" idx="1"/>
          </p:nvPr>
        </p:nvSpPr>
        <p:spPr/>
        <p:txBody>
          <a:bodyPr/>
          <a:lstStyle/>
          <a:p>
            <a:r>
              <a:rPr lang="en-GB" dirty="0"/>
              <a:t>Correlation of Asset Prices or of Capital Flows</a:t>
            </a:r>
          </a:p>
          <a:p>
            <a:pPr lvl="1">
              <a:spcAft>
                <a:spcPts val="600"/>
              </a:spcAft>
            </a:pPr>
            <a:r>
              <a:rPr lang="en-GB" sz="2200" dirty="0"/>
              <a:t>Studies test correlation among different economies in interest rates, stock prices, and sovereign spreads. </a:t>
            </a:r>
          </a:p>
          <a:p>
            <a:pPr lvl="1"/>
            <a:r>
              <a:rPr lang="en-GB" sz="2200" dirty="0"/>
              <a:t>Crises of the1990s:  cross-market correlation did increase significantly during these crises.</a:t>
            </a:r>
          </a:p>
          <a:p>
            <a:pPr lvl="1">
              <a:spcAft>
                <a:spcPts val="600"/>
              </a:spcAft>
            </a:pPr>
            <a:r>
              <a:rPr lang="en-GB" sz="2200" dirty="0"/>
              <a:t>A marked increase in correlations among markets in different countries may, however, not be sufficient proof of contagion. An increase in correlations of asset prices may result when changes in economic fundamentals, risk perception, and preferences are correlated, without any additional contagion.</a:t>
            </a:r>
          </a:p>
          <a:p>
            <a:endParaRPr lang="pt-PT" dirty="0"/>
          </a:p>
        </p:txBody>
      </p:sp>
      <p:sp>
        <p:nvSpPr>
          <p:cNvPr id="4" name="Slide Number Placeholder 3">
            <a:extLst>
              <a:ext uri="{FF2B5EF4-FFF2-40B4-BE49-F238E27FC236}">
                <a16:creationId xmlns="" xmlns:a16="http://schemas.microsoft.com/office/drawing/2014/main" id="{8F471441-42BA-4F43-A8A3-5007331A332E}"/>
              </a:ext>
            </a:extLst>
          </p:cNvPr>
          <p:cNvSpPr>
            <a:spLocks noGrp="1"/>
          </p:cNvSpPr>
          <p:nvPr>
            <p:ph type="sldNum" sz="quarter" idx="12"/>
          </p:nvPr>
        </p:nvSpPr>
        <p:spPr/>
        <p:txBody>
          <a:bodyPr/>
          <a:lstStyle/>
          <a:p>
            <a:pPr>
              <a:defRPr/>
            </a:pPr>
            <a:fld id="{36B38CD7-7748-4508-92EA-7C46F7B8DA69}" type="slidenum">
              <a:rPr lang="pt-PT" smtClean="0"/>
              <a:pPr>
                <a:defRPr/>
              </a:pPr>
              <a:t>28</a:t>
            </a:fld>
            <a:endParaRPr lang="pt-PT"/>
          </a:p>
        </p:txBody>
      </p:sp>
    </p:spTree>
    <p:extLst>
      <p:ext uri="{BB962C8B-B14F-4D97-AF65-F5344CB8AC3E}">
        <p14:creationId xmlns:p14="http://schemas.microsoft.com/office/powerpoint/2010/main" val="2233616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pPr lvl="1">
              <a:spcAft>
                <a:spcPts val="600"/>
              </a:spcAft>
            </a:pPr>
            <a:r>
              <a:rPr lang="en-GB" dirty="0">
                <a:latin typeface="MS PGothic" pitchFamily="34" charset="-128"/>
                <a:ea typeface="MS PGothic" pitchFamily="34" charset="-128"/>
              </a:rPr>
              <a:t>Contagion vs. interdependence</a:t>
            </a:r>
            <a:r>
              <a:rPr lang="en-GB" dirty="0"/>
              <a:t>: “the observed pattern of </a:t>
            </a:r>
            <a:r>
              <a:rPr lang="en-GB" dirty="0" err="1"/>
              <a:t>comovements</a:t>
            </a:r>
            <a:r>
              <a:rPr lang="en-GB" dirty="0"/>
              <a:t> in asset prices must be too strong (or too weak) relative to what can be predicted conditional on a constant mechanism of international transmission”.</a:t>
            </a:r>
          </a:p>
          <a:p>
            <a:pPr lvl="1">
              <a:spcAft>
                <a:spcPts val="600"/>
              </a:spcAft>
            </a:pPr>
            <a:r>
              <a:rPr lang="en-GB" dirty="0">
                <a:latin typeface="Calibri" pitchFamily="34" charset="0"/>
                <a:cs typeface="Calibri" pitchFamily="34" charset="0"/>
              </a:rPr>
              <a:t>Contagion in currency markets </a:t>
            </a:r>
            <a:r>
              <a:rPr lang="en-GB" dirty="0"/>
              <a:t>- Masson (1998), (IMF).</a:t>
            </a:r>
          </a:p>
          <a:p>
            <a:pPr marL="319088" lvl="1" indent="0">
              <a:spcAft>
                <a:spcPts val="600"/>
              </a:spcAft>
              <a:buNone/>
            </a:pPr>
            <a:r>
              <a:rPr lang="en-GB" sz="2200" dirty="0"/>
              <a:t>Movements in an exchange rate are a combination of </a:t>
            </a:r>
          </a:p>
          <a:p>
            <a:pPr lvl="2">
              <a:spcAft>
                <a:spcPts val="600"/>
              </a:spcAft>
              <a:buFont typeface="Wingdings" pitchFamily="2" charset="2"/>
              <a:buChar char="§"/>
            </a:pPr>
            <a:r>
              <a:rPr lang="en-GB" sz="1900" dirty="0">
                <a:latin typeface="FangSong" pitchFamily="49" charset="-122"/>
                <a:ea typeface="FangSong" pitchFamily="49" charset="-122"/>
                <a:cs typeface="Calibri" pitchFamily="34" charset="0"/>
              </a:rPr>
              <a:t>Country speciﬁc events, </a:t>
            </a:r>
          </a:p>
          <a:p>
            <a:pPr lvl="2">
              <a:spcAft>
                <a:spcPts val="600"/>
              </a:spcAft>
              <a:buFont typeface="Wingdings" pitchFamily="2" charset="2"/>
              <a:buChar char="§"/>
            </a:pPr>
            <a:r>
              <a:rPr lang="en-GB" sz="1900" dirty="0">
                <a:latin typeface="FangSong" pitchFamily="49" charset="-122"/>
                <a:ea typeface="FangSong" pitchFamily="49" charset="-122"/>
                <a:cs typeface="Calibri" pitchFamily="34" charset="0"/>
              </a:rPr>
              <a:t>Common events which aﬀect all markets (monsoonal eﬀects), </a:t>
            </a:r>
          </a:p>
          <a:p>
            <a:pPr lvl="2">
              <a:spcAft>
                <a:spcPts val="600"/>
              </a:spcAft>
              <a:buFont typeface="Wingdings" pitchFamily="2" charset="2"/>
              <a:buChar char="§"/>
            </a:pPr>
            <a:r>
              <a:rPr lang="en-GB" sz="1900" dirty="0" err="1">
                <a:latin typeface="FangSong" pitchFamily="49" charset="-122"/>
                <a:ea typeface="FangSong" pitchFamily="49" charset="-122"/>
                <a:cs typeface="Calibri" pitchFamily="34" charset="0"/>
              </a:rPr>
              <a:t>Spillover</a:t>
            </a:r>
            <a:r>
              <a:rPr lang="en-GB" sz="1900" dirty="0">
                <a:latin typeface="FangSong" pitchFamily="49" charset="-122"/>
                <a:ea typeface="FangSong" pitchFamily="49" charset="-122"/>
                <a:cs typeface="Calibri" pitchFamily="34" charset="0"/>
              </a:rPr>
              <a:t> eﬀects, due to the known linkages between countries</a:t>
            </a:r>
          </a:p>
          <a:p>
            <a:pPr lvl="2">
              <a:spcAft>
                <a:spcPts val="600"/>
              </a:spcAft>
              <a:buFont typeface="Wingdings" pitchFamily="2" charset="2"/>
              <a:buChar char="§"/>
            </a:pPr>
            <a:r>
              <a:rPr lang="en-GB" sz="1900" dirty="0">
                <a:latin typeface="FangSong" pitchFamily="49" charset="-122"/>
                <a:ea typeface="FangSong" pitchFamily="49" charset="-122"/>
              </a:rPr>
              <a:t>The remaining movement in exchange rates</a:t>
            </a:r>
            <a:r>
              <a:rPr lang="en-GB" sz="2200" dirty="0"/>
              <a:t>: contagion.</a:t>
            </a:r>
          </a:p>
          <a:p>
            <a:endParaRPr lang="en-GB"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29</a:t>
            </a:fld>
            <a:endParaRPr lang="pt-PT"/>
          </a:p>
        </p:txBody>
      </p:sp>
    </p:spTree>
    <p:extLst>
      <p:ext uri="{BB962C8B-B14F-4D97-AF65-F5344CB8AC3E}">
        <p14:creationId xmlns:p14="http://schemas.microsoft.com/office/powerpoint/2010/main" val="3565945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36712"/>
            <a:ext cx="7772400" cy="2016224"/>
          </a:xfrm>
        </p:spPr>
        <p:txBody>
          <a:bodyPr/>
          <a:lstStyle/>
          <a:p>
            <a:pPr marL="0" lvl="0" indent="0">
              <a:buNone/>
            </a:pPr>
            <a:r>
              <a:rPr lang="en-GB" sz="2200" dirty="0"/>
              <a:t>The European Monetary System represented a(n):   </a:t>
            </a:r>
            <a:endParaRPr lang="pt-PT" sz="2200" dirty="0"/>
          </a:p>
          <a:p>
            <a:pPr marL="514350" lvl="0" indent="-514350">
              <a:spcBef>
                <a:spcPts val="0"/>
              </a:spcBef>
              <a:buClrTx/>
              <a:buFont typeface="+mj-lt"/>
              <a:buAutoNum type="alphaLcParenR"/>
            </a:pPr>
            <a:r>
              <a:rPr lang="en-GB" sz="2200" dirty="0"/>
              <a:t>crawling peg</a:t>
            </a:r>
            <a:endParaRPr lang="pt-PT" sz="2200" dirty="0"/>
          </a:p>
          <a:p>
            <a:pPr marL="514350" lvl="0" indent="-514350">
              <a:spcBef>
                <a:spcPts val="0"/>
              </a:spcBef>
              <a:buClrTx/>
              <a:buFont typeface="+mj-lt"/>
              <a:buAutoNum type="alphaLcParenR"/>
            </a:pPr>
            <a:r>
              <a:rPr lang="en-GB" sz="2200" dirty="0"/>
              <a:t>flexible exchange rate regime</a:t>
            </a:r>
            <a:endParaRPr lang="pt-PT" sz="2200" dirty="0"/>
          </a:p>
          <a:p>
            <a:pPr marL="514350" lvl="0" indent="-514350">
              <a:spcBef>
                <a:spcPts val="0"/>
              </a:spcBef>
              <a:buClrTx/>
              <a:buFont typeface="+mj-lt"/>
              <a:buAutoNum type="alphaLcParenR"/>
            </a:pPr>
            <a:r>
              <a:rPr lang="en-GB" sz="2200" i="1" dirty="0"/>
              <a:t>currency bands</a:t>
            </a:r>
            <a:endParaRPr lang="pt-PT" sz="2200" i="1" dirty="0"/>
          </a:p>
          <a:p>
            <a:pPr marL="514350" lvl="0" indent="-514350">
              <a:spcBef>
                <a:spcPts val="0"/>
              </a:spcBef>
              <a:buClrTx/>
              <a:buFont typeface="+mj-lt"/>
              <a:buAutoNum type="alphaLcParenR"/>
            </a:pPr>
            <a:r>
              <a:rPr lang="en-GB" sz="2200" dirty="0" err="1"/>
              <a:t>euroization</a:t>
            </a:r>
            <a:r>
              <a:rPr lang="en-GB" sz="2200" dirty="0"/>
              <a:t> regime</a:t>
            </a:r>
            <a:endParaRPr lang="pt-PT" sz="2200" dirty="0"/>
          </a:p>
          <a:p>
            <a:pPr marL="0" indent="0">
              <a:buNone/>
            </a:pPr>
            <a:r>
              <a:rPr lang="pt-PT" dirty="0" smtClean="0"/>
              <a:t>   </a:t>
            </a:r>
            <a:endParaRPr lang="pt-PT"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3</a:t>
            </a:fld>
            <a:endParaRPr lang="pt-PT"/>
          </a:p>
        </p:txBody>
      </p:sp>
      <p:sp>
        <p:nvSpPr>
          <p:cNvPr id="5" name="Title 1"/>
          <p:cNvSpPr>
            <a:spLocks noGrp="1"/>
          </p:cNvSpPr>
          <p:nvPr>
            <p:ph type="title"/>
          </p:nvPr>
        </p:nvSpPr>
        <p:spPr>
          <a:xfrm>
            <a:off x="914400" y="274638"/>
            <a:ext cx="7772400" cy="562074"/>
          </a:xfrm>
        </p:spPr>
        <p:txBody>
          <a:bodyPr/>
          <a:lstStyle/>
          <a:p>
            <a:r>
              <a:rPr lang="pt-PT" sz="2800" dirty="0" err="1" smtClean="0"/>
              <a:t>Main</a:t>
            </a:r>
            <a:r>
              <a:rPr lang="pt-PT" sz="2800" dirty="0" smtClean="0"/>
              <a:t> </a:t>
            </a:r>
            <a:r>
              <a:rPr lang="pt-PT" sz="2800" dirty="0" err="1" smtClean="0"/>
              <a:t>problems</a:t>
            </a:r>
            <a:endParaRPr lang="pt-PT" sz="2800"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t="2000" b="10571"/>
          <a:stretch>
            <a:fillRect/>
          </a:stretch>
        </p:blipFill>
        <p:spPr bwMode="auto">
          <a:xfrm>
            <a:off x="755576" y="3212976"/>
            <a:ext cx="2244725"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3000301" y="5208322"/>
            <a:ext cx="647934" cy="246221"/>
          </a:xfrm>
          <a:prstGeom prst="rect">
            <a:avLst/>
          </a:prstGeom>
        </p:spPr>
        <p:txBody>
          <a:bodyPr wrap="none">
            <a:spAutoFit/>
          </a:bodyPr>
          <a:lstStyle/>
          <a:p>
            <a:r>
              <a:rPr lang="en-GB" sz="1000" dirty="0">
                <a:latin typeface="Times New Roman" panose="02020603050405020304" pitchFamily="18" charset="0"/>
                <a:ea typeface="Calibri" panose="020F0502020204030204" pitchFamily="34" charset="0"/>
              </a:rPr>
              <a:t>Figure 1.</a:t>
            </a:r>
            <a:endParaRPr lang="pt-PT" sz="1000" dirty="0"/>
          </a:p>
        </p:txBody>
      </p:sp>
      <p:sp>
        <p:nvSpPr>
          <p:cNvPr id="12" name="Rectangle 11"/>
          <p:cNvSpPr/>
          <p:nvPr/>
        </p:nvSpPr>
        <p:spPr>
          <a:xfrm>
            <a:off x="3779912" y="2189199"/>
            <a:ext cx="4572000" cy="4021101"/>
          </a:xfrm>
          <a:prstGeom prst="rect">
            <a:avLst/>
          </a:prstGeom>
        </p:spPr>
        <p:txBody>
          <a:bodyPr>
            <a:spAutoFit/>
          </a:bodyPr>
          <a:lstStyle/>
          <a:p>
            <a:pPr lvl="1">
              <a:lnSpc>
                <a:spcPct val="150000"/>
              </a:lnSpc>
              <a:spcAft>
                <a:spcPts val="0"/>
              </a:spcAft>
            </a:pPr>
            <a:r>
              <a:rPr lang="en-US" dirty="0" smtClean="0">
                <a:latin typeface="Times New Roman" panose="02020603050405020304" pitchFamily="18" charset="0"/>
                <a:ea typeface="Calibri" panose="020F0502020204030204" pitchFamily="34" charset="0"/>
                <a:cs typeface="Times New Roman" panose="02020603050405020304" pitchFamily="18" charset="0"/>
              </a:rPr>
              <a:t>Looking </a:t>
            </a:r>
            <a:r>
              <a:rPr lang="en-US" dirty="0">
                <a:latin typeface="Times New Roman" panose="02020603050405020304" pitchFamily="18" charset="0"/>
                <a:ea typeface="Calibri" panose="020F0502020204030204" pitchFamily="34" charset="0"/>
                <a:cs typeface="Times New Roman" panose="02020603050405020304" pitchFamily="18" charset="0"/>
              </a:rPr>
              <a:t>at figure 1, what is the difference between the chart </a:t>
            </a:r>
            <a:r>
              <a:rPr lang="en-US" b="1" dirty="0">
                <a:latin typeface="Times New Roman" panose="02020603050405020304" pitchFamily="18" charset="0"/>
                <a:ea typeface="Calibri" panose="020F0502020204030204" pitchFamily="34" charset="0"/>
                <a:cs typeface="Times New Roman" panose="02020603050405020304" pitchFamily="18" charset="0"/>
              </a:rPr>
              <a:t>A</a:t>
            </a:r>
            <a:r>
              <a:rPr lang="en-US" dirty="0">
                <a:latin typeface="Times New Roman" panose="02020603050405020304" pitchFamily="18" charset="0"/>
                <a:ea typeface="Calibri" panose="020F0502020204030204" pitchFamily="34" charset="0"/>
                <a:cs typeface="Times New Roman" panose="02020603050405020304" pitchFamily="18" charset="0"/>
              </a:rPr>
              <a:t> and the chart </a:t>
            </a:r>
            <a:r>
              <a:rPr lang="en-US" b="1" dirty="0">
                <a:latin typeface="Times New Roman" panose="02020603050405020304" pitchFamily="18" charset="0"/>
                <a:ea typeface="Calibri" panose="020F0502020204030204" pitchFamily="34" charset="0"/>
                <a:cs typeface="Times New Roman" panose="02020603050405020304" pitchFamily="18" charset="0"/>
              </a:rPr>
              <a:t>B</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pt-PT" sz="1600" dirty="0">
              <a:latin typeface="Calibri" panose="020F0502020204030204" pitchFamily="34" charset="0"/>
              <a:ea typeface="Calibri" panose="020F0502020204030204" pitchFamily="34" charset="0"/>
              <a:cs typeface="Times New Roman" panose="02020603050405020304" pitchFamily="18" charset="0"/>
            </a:endParaRPr>
          </a:p>
          <a:p>
            <a:pPr marL="226695">
              <a:lnSpc>
                <a:spcPct val="115000"/>
              </a:lnSpc>
              <a:spcAft>
                <a:spcPts val="600"/>
              </a:spcAft>
            </a:pPr>
            <a:r>
              <a:rPr lang="en-US" dirty="0">
                <a:latin typeface="Times New Roman" panose="02020603050405020304" pitchFamily="18" charset="0"/>
                <a:ea typeface="Calibri" panose="020F0502020204030204" pitchFamily="34" charset="0"/>
                <a:cs typeface="Times New Roman" panose="02020603050405020304" pitchFamily="18" charset="0"/>
              </a:rPr>
              <a:t>a) In A the high (maximum value) is higher than the high in B.</a:t>
            </a:r>
            <a:endParaRPr lang="pt-PT" sz="1600" dirty="0">
              <a:latin typeface="Calibri" panose="020F0502020204030204" pitchFamily="34" charset="0"/>
              <a:ea typeface="Calibri" panose="020F0502020204030204" pitchFamily="34" charset="0"/>
              <a:cs typeface="Times New Roman" panose="02020603050405020304" pitchFamily="18" charset="0"/>
            </a:endParaRPr>
          </a:p>
          <a:p>
            <a:pPr marL="226695">
              <a:lnSpc>
                <a:spcPct val="115000"/>
              </a:lnSpc>
              <a:spcAft>
                <a:spcPts val="600"/>
              </a:spcAft>
            </a:pPr>
            <a:r>
              <a:rPr lang="en-US" dirty="0">
                <a:latin typeface="Times New Roman" panose="02020603050405020304" pitchFamily="18" charset="0"/>
                <a:ea typeface="Calibri" panose="020F0502020204030204" pitchFamily="34" charset="0"/>
                <a:cs typeface="Times New Roman" panose="02020603050405020304" pitchFamily="18" charset="0"/>
              </a:rPr>
              <a:t>b) In A the open is higher than the close, whereas in B the close is higher than the open.</a:t>
            </a:r>
            <a:endParaRPr lang="pt-PT" sz="1600" dirty="0">
              <a:latin typeface="Calibri" panose="020F0502020204030204" pitchFamily="34" charset="0"/>
              <a:ea typeface="Calibri" panose="020F0502020204030204" pitchFamily="34" charset="0"/>
              <a:cs typeface="Times New Roman" panose="02020603050405020304" pitchFamily="18" charset="0"/>
            </a:endParaRPr>
          </a:p>
          <a:p>
            <a:pPr marL="226695">
              <a:lnSpc>
                <a:spcPct val="115000"/>
              </a:lnSpc>
              <a:spcAft>
                <a:spcPts val="600"/>
              </a:spcAft>
            </a:pPr>
            <a:r>
              <a:rPr lang="en-US" dirty="0">
                <a:latin typeface="Times New Roman" panose="02020603050405020304" pitchFamily="18" charset="0"/>
                <a:ea typeface="Calibri" panose="020F0502020204030204" pitchFamily="34" charset="0"/>
                <a:cs typeface="Times New Roman" panose="02020603050405020304" pitchFamily="18" charset="0"/>
              </a:rPr>
              <a:t>c) </a:t>
            </a:r>
            <a:r>
              <a:rPr lang="en-US" i="1" dirty="0">
                <a:latin typeface="Times New Roman" panose="02020603050405020304" pitchFamily="18" charset="0"/>
                <a:ea typeface="Calibri" panose="020F0502020204030204" pitchFamily="34" charset="0"/>
                <a:cs typeface="Times New Roman" panose="02020603050405020304" pitchFamily="18" charset="0"/>
              </a:rPr>
              <a:t>In A the open is lower than the close, whereas in B the close is lower than the open</a:t>
            </a:r>
            <a:endParaRPr lang="pt-PT" sz="1600" i="1" dirty="0">
              <a:latin typeface="Calibri" panose="020F0502020204030204" pitchFamily="34" charset="0"/>
              <a:ea typeface="Calibri" panose="020F0502020204030204" pitchFamily="34" charset="0"/>
              <a:cs typeface="Times New Roman" panose="02020603050405020304" pitchFamily="18" charset="0"/>
            </a:endParaRPr>
          </a:p>
          <a:p>
            <a:pPr marL="226695">
              <a:lnSpc>
                <a:spcPct val="115000"/>
              </a:lnSpc>
              <a:spcAft>
                <a:spcPts val="600"/>
              </a:spcAft>
            </a:pPr>
            <a:r>
              <a:rPr lang="en-US" dirty="0">
                <a:latin typeface="Times New Roman" panose="02020603050405020304" pitchFamily="18" charset="0"/>
                <a:ea typeface="Calibri" panose="020F0502020204030204" pitchFamily="34" charset="0"/>
                <a:cs typeface="Times New Roman" panose="02020603050405020304" pitchFamily="18" charset="0"/>
              </a:rPr>
              <a:t>d) The body in B has a meaning whereas the body in A is open, providing no information.  </a:t>
            </a:r>
            <a:endParaRPr lang="pt-P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838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dirty="0">
                <a:latin typeface="Calibri" pitchFamily="34" charset="0"/>
                <a:cs typeface="Calibri" pitchFamily="34" charset="0"/>
              </a:rPr>
              <a:t>“the simultaneous occurrence of financial crises seems to be mainly a matter of common shocks and interdependence of fundamentals, and that what is left for pure contagion seems to hint at portfolio rebalancing”</a:t>
            </a:r>
          </a:p>
          <a:p>
            <a:pPr marL="0" indent="0" algn="r">
              <a:buNone/>
            </a:pPr>
            <a:r>
              <a:rPr lang="pt-PT" dirty="0" err="1"/>
              <a:t>Moser</a:t>
            </a:r>
            <a:r>
              <a:rPr lang="pt-PT" dirty="0"/>
              <a:t> 2003</a:t>
            </a:r>
            <a:endParaRPr lang="en-GB"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30</a:t>
            </a:fld>
            <a:endParaRPr lang="pt-PT"/>
          </a:p>
        </p:txBody>
      </p:sp>
    </p:spTree>
    <p:extLst>
      <p:ext uri="{BB962C8B-B14F-4D97-AF65-F5344CB8AC3E}">
        <p14:creationId xmlns:p14="http://schemas.microsoft.com/office/powerpoint/2010/main" val="2750010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90048" cy="562074"/>
          </a:xfrm>
        </p:spPr>
        <p:txBody>
          <a:bodyPr/>
          <a:lstStyle/>
          <a:p>
            <a:pPr algn="ctr"/>
            <a:r>
              <a:rPr lang="pt-PT" sz="2800" dirty="0" err="1"/>
              <a:t>Early</a:t>
            </a:r>
            <a:r>
              <a:rPr lang="pt-PT" sz="2800" dirty="0"/>
              <a:t> </a:t>
            </a:r>
            <a:r>
              <a:rPr lang="pt-PT" sz="2800" dirty="0" err="1"/>
              <a:t>Warning</a:t>
            </a:r>
            <a:r>
              <a:rPr lang="pt-PT" sz="2800" dirty="0"/>
              <a:t> </a:t>
            </a:r>
            <a:r>
              <a:rPr lang="pt-PT" sz="2800" dirty="0" err="1"/>
              <a:t>Systems</a:t>
            </a:r>
            <a:r>
              <a:rPr lang="pt-PT" sz="2800" dirty="0"/>
              <a:t>  - IMF</a:t>
            </a:r>
            <a:endParaRPr lang="en-GB" sz="2800" dirty="0"/>
          </a:p>
        </p:txBody>
      </p:sp>
      <p:sp>
        <p:nvSpPr>
          <p:cNvPr id="14338" name="Content Placeholder 2"/>
          <p:cNvSpPr>
            <a:spLocks noGrp="1"/>
          </p:cNvSpPr>
          <p:nvPr>
            <p:ph sz="quarter" idx="1"/>
          </p:nvPr>
        </p:nvSpPr>
        <p:spPr>
          <a:xfrm>
            <a:off x="914400" y="836712"/>
            <a:ext cx="7772400" cy="5183088"/>
          </a:xfrm>
        </p:spPr>
        <p:txBody>
          <a:bodyPr/>
          <a:lstStyle/>
          <a:p>
            <a:pPr marL="0" indent="0">
              <a:lnSpc>
                <a:spcPct val="110000"/>
              </a:lnSpc>
              <a:buNone/>
            </a:pPr>
            <a:r>
              <a:rPr lang="en-US" altLang="en-US" sz="2300" dirty="0"/>
              <a:t>Precise definition of Crisis </a:t>
            </a:r>
            <a:r>
              <a:rPr lang="en-US" altLang="en-US" sz="2300" b="1" dirty="0"/>
              <a:t>+ </a:t>
            </a:r>
            <a:r>
              <a:rPr lang="en-US" altLang="en-US" sz="2300" dirty="0"/>
              <a:t>Mechanism for generating Predictions</a:t>
            </a:r>
          </a:p>
          <a:p>
            <a:r>
              <a:rPr lang="en-US" sz="2200" dirty="0">
                <a:latin typeface="Calibri" panose="020F0502020204030204" pitchFamily="34" charset="0"/>
              </a:rPr>
              <a:t>The high costs of currency crises in terms of real </a:t>
            </a:r>
            <a:r>
              <a:rPr lang="en-US" sz="2200" dirty="0" smtClean="0">
                <a:latin typeface="Calibri" panose="020F0502020204030204" pitchFamily="34" charset="0"/>
              </a:rPr>
              <a:t>output losses </a:t>
            </a:r>
            <a:r>
              <a:rPr lang="en-US" sz="2200" dirty="0">
                <a:latin typeface="Calibri" panose="020F0502020204030204" pitchFamily="34" charset="0"/>
              </a:rPr>
              <a:t>have prompted efforts to predict them</a:t>
            </a:r>
            <a:endParaRPr lang="en-US" altLang="en-US" sz="2200" b="1" dirty="0">
              <a:latin typeface="Calibri" panose="020F0502020204030204" pitchFamily="34" charset="0"/>
            </a:endParaRPr>
          </a:p>
          <a:p>
            <a:pPr>
              <a:spcAft>
                <a:spcPts val="600"/>
              </a:spcAft>
            </a:pPr>
            <a:r>
              <a:rPr lang="en-US" altLang="en-US" sz="2200" dirty="0">
                <a:latin typeface="Calibri" pitchFamily="34" charset="0"/>
                <a:cs typeface="Calibri" pitchFamily="34" charset="0"/>
              </a:rPr>
              <a:t>The purpose is not to explain the origins of crises.</a:t>
            </a:r>
          </a:p>
          <a:p>
            <a:pPr>
              <a:spcAft>
                <a:spcPts val="600"/>
              </a:spcAft>
            </a:pPr>
            <a:r>
              <a:rPr lang="en-US" sz="2200" dirty="0">
                <a:latin typeface="Calibri" panose="020F0502020204030204" pitchFamily="34" charset="0"/>
              </a:rPr>
              <a:t>Theoretical work provides some guidance (</a:t>
            </a:r>
            <a:r>
              <a:rPr lang="en-US" sz="2000" dirty="0">
                <a:latin typeface="Calibri" panose="020F0502020204030204" pitchFamily="34" charset="0"/>
              </a:rPr>
              <a:t>fundamentals as well as variables able to influence expectations).</a:t>
            </a:r>
            <a:r>
              <a:rPr lang="en-US" sz="2000" dirty="0"/>
              <a:t>  How to discriminate between competing indicators, what weights to attach to each?</a:t>
            </a:r>
            <a:endParaRPr lang="en-US" altLang="en-US" sz="2000" dirty="0">
              <a:latin typeface="Calibri" pitchFamily="34" charset="0"/>
              <a:cs typeface="Calibri" pitchFamily="34" charset="0"/>
            </a:endParaRPr>
          </a:p>
          <a:p>
            <a:pPr>
              <a:spcAft>
                <a:spcPts val="600"/>
              </a:spcAft>
            </a:pPr>
            <a:r>
              <a:rPr lang="en-US" altLang="en-US" sz="2200" dirty="0">
                <a:latin typeface="Calibri" pitchFamily="34" charset="0"/>
                <a:cs typeface="Calibri" pitchFamily="34" charset="0"/>
              </a:rPr>
              <a:t>Need to </a:t>
            </a:r>
            <a:r>
              <a:rPr lang="en-GB" sz="2200" dirty="0">
                <a:latin typeface="Calibri" pitchFamily="34" charset="0"/>
                <a:cs typeface="Calibri" pitchFamily="34" charset="0"/>
              </a:rPr>
              <a:t>distinguish crises from other movements in exchange rates and reserves.</a:t>
            </a:r>
          </a:p>
          <a:p>
            <a:pPr>
              <a:spcAft>
                <a:spcPts val="600"/>
              </a:spcAft>
            </a:pPr>
            <a:r>
              <a:rPr lang="en-GB" sz="2200" dirty="0">
                <a:latin typeface="Calibri" pitchFamily="34" charset="0"/>
                <a:cs typeface="Calibri" pitchFamily="34" charset="0"/>
              </a:rPr>
              <a:t>If the purpose is to predict only successful attacks – definition of  a currency crisis as a </a:t>
            </a:r>
            <a:r>
              <a:rPr lang="en-GB" sz="2200" dirty="0">
                <a:latin typeface="Poor Richard" pitchFamily="18" charset="0"/>
              </a:rPr>
              <a:t>sufficiently large change in the exchange rate over a short period of time</a:t>
            </a:r>
            <a:r>
              <a:rPr lang="en-GB" sz="2200" dirty="0"/>
              <a:t>.</a:t>
            </a:r>
          </a:p>
          <a:p>
            <a:pPr>
              <a:spcAft>
                <a:spcPts val="600"/>
              </a:spcAft>
            </a:pPr>
            <a:r>
              <a:rPr lang="en-GB" sz="2200" dirty="0">
                <a:latin typeface="Calibri" pitchFamily="34" charset="0"/>
                <a:cs typeface="Calibri" pitchFamily="34" charset="0"/>
              </a:rPr>
              <a:t>If the purpose is to predict failed as well as successful attacks – combination of exchange rate changes and reserves changes - </a:t>
            </a:r>
            <a:r>
              <a:rPr lang="en-GB" sz="2200" dirty="0">
                <a:latin typeface="Poor Richard" pitchFamily="18" charset="0"/>
              </a:rPr>
              <a:t>Crisis Index</a:t>
            </a:r>
            <a:endParaRPr lang="en-US" altLang="en-US" sz="2200" b="1"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pPr>
              <a:defRPr/>
            </a:pPr>
            <a:fld id="{17D48BAA-9437-45C9-8666-892F4AA20609}" type="slidenum">
              <a:rPr lang="pt-PT" smtClean="0"/>
              <a:pPr>
                <a:defRPr/>
              </a:pPr>
              <a:t>31</a:t>
            </a:fld>
            <a:endParaRPr lang="pt-PT"/>
          </a:p>
        </p:txBody>
      </p:sp>
      <p:sp>
        <p:nvSpPr>
          <p:cNvPr id="3" name="Rounded Rectangle 2"/>
          <p:cNvSpPr/>
          <p:nvPr/>
        </p:nvSpPr>
        <p:spPr>
          <a:xfrm>
            <a:off x="914400" y="839024"/>
            <a:ext cx="7272807"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08720"/>
            <a:ext cx="7772400" cy="5111080"/>
          </a:xfrm>
        </p:spPr>
        <p:txBody>
          <a:bodyPr/>
          <a:lstStyle/>
          <a:p>
            <a:pPr>
              <a:lnSpc>
                <a:spcPct val="110000"/>
              </a:lnSpc>
              <a:buFont typeface="Wingdings 2" pitchFamily="18" charset="2"/>
              <a:buChar char=""/>
            </a:pPr>
            <a:r>
              <a:rPr lang="en-US" altLang="en-US" sz="2400" b="1" dirty="0"/>
              <a:t>Exchange market pressure </a:t>
            </a:r>
            <a:r>
              <a:rPr lang="en-US" altLang="en-US" sz="2400" dirty="0"/>
              <a:t>= </a:t>
            </a:r>
            <a:r>
              <a:rPr lang="en-GB" altLang="en-US" sz="2400" dirty="0"/>
              <a:t> weighted average of the rate of depreciation of the local currency, the monthly percentage changes in international reserves, and the monthly change in the interest rate. </a:t>
            </a:r>
          </a:p>
          <a:p>
            <a:pPr>
              <a:lnSpc>
                <a:spcPct val="110000"/>
              </a:lnSpc>
              <a:buFont typeface="Wingdings 2" pitchFamily="18" charset="2"/>
              <a:buChar char=""/>
            </a:pPr>
            <a:r>
              <a:rPr lang="en-GB" altLang="en-US" sz="2200" dirty="0"/>
              <a:t>Currency crisis occur within some time after the measure of the exchange market pressure exceeds a certain threshold.</a:t>
            </a:r>
            <a:endParaRPr lang="en-US" altLang="en-US" sz="2200" dirty="0"/>
          </a:p>
          <a:p>
            <a:pPr>
              <a:lnSpc>
                <a:spcPct val="110000"/>
              </a:lnSpc>
              <a:buClr>
                <a:schemeClr val="tx1"/>
              </a:buClr>
              <a:buFontTx/>
              <a:buChar char=" "/>
            </a:pPr>
            <a:r>
              <a:rPr lang="en-US" altLang="en-US" sz="2400" i="1" dirty="0" err="1"/>
              <a:t>Kaminsky</a:t>
            </a:r>
            <a:r>
              <a:rPr lang="en-US" altLang="en-US" sz="2400" i="1" dirty="0"/>
              <a:t>, </a:t>
            </a:r>
            <a:r>
              <a:rPr lang="en-US" altLang="en-US" sz="2400" i="1" dirty="0" err="1"/>
              <a:t>Lizondo</a:t>
            </a:r>
            <a:r>
              <a:rPr lang="en-US" altLang="en-US" sz="2400" i="1" dirty="0"/>
              <a:t>, Reinhart (1998):</a:t>
            </a:r>
          </a:p>
          <a:p>
            <a:pPr>
              <a:lnSpc>
                <a:spcPct val="110000"/>
              </a:lnSpc>
              <a:buClr>
                <a:schemeClr val="tx1"/>
              </a:buClr>
              <a:buFontTx/>
              <a:buChar char=" "/>
            </a:pPr>
            <a:r>
              <a:rPr lang="en-US" altLang="en-US" sz="2400" b="1" dirty="0"/>
              <a:t>Crisis: </a:t>
            </a:r>
            <a:r>
              <a:rPr lang="en-US" altLang="en-US" sz="2400" i="1" dirty="0"/>
              <a:t>index 3 standard-deviations above the average</a:t>
            </a:r>
            <a:r>
              <a:rPr lang="en-US" altLang="en-US" sz="2400" dirty="0"/>
              <a:t>	</a:t>
            </a:r>
          </a:p>
          <a:p>
            <a:pPr lvl="1">
              <a:lnSpc>
                <a:spcPct val="110000"/>
              </a:lnSpc>
              <a:buFont typeface="Wingdings" pitchFamily="2" charset="2"/>
              <a:buChar char="§"/>
            </a:pPr>
            <a:r>
              <a:rPr lang="en-US" altLang="en-US" sz="2200" dirty="0"/>
              <a:t>The </a:t>
            </a:r>
            <a:r>
              <a:rPr lang="en-GB" altLang="en-US" sz="2200" dirty="0"/>
              <a:t>index increases with depreciation, loss of reserves and rise in interest rates. </a:t>
            </a:r>
            <a:endParaRPr lang="pt-PT" dirty="0"/>
          </a:p>
          <a:p>
            <a:endParaRPr lang="en-GB"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32</a:t>
            </a:fld>
            <a:endParaRPr lang="pt-PT"/>
          </a:p>
        </p:txBody>
      </p:sp>
    </p:spTree>
    <p:extLst>
      <p:ext uri="{BB962C8B-B14F-4D97-AF65-F5344CB8AC3E}">
        <p14:creationId xmlns:p14="http://schemas.microsoft.com/office/powerpoint/2010/main" val="2227399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r>
              <a:rPr lang="pt-PT" dirty="0" err="1">
                <a:latin typeface="Eras Light ITC" panose="020B0402030504020804" pitchFamily="34" charset="0"/>
              </a:rPr>
              <a:t>Signals</a:t>
            </a:r>
            <a:r>
              <a:rPr lang="pt-PT" dirty="0">
                <a:latin typeface="Eras Light ITC" panose="020B0402030504020804" pitchFamily="34" charset="0"/>
              </a:rPr>
              <a:t> </a:t>
            </a:r>
            <a:r>
              <a:rPr lang="pt-PT" dirty="0" err="1">
                <a:latin typeface="Eras Light ITC" panose="020B0402030504020804" pitchFamily="34" charset="0"/>
              </a:rPr>
              <a:t>Approach</a:t>
            </a:r>
            <a:endParaRPr lang="pt-PT" dirty="0">
              <a:latin typeface="Eras Light ITC" panose="020B0402030504020804" pitchFamily="34" charset="0"/>
            </a:endParaRPr>
          </a:p>
          <a:p>
            <a:pPr lvl="1"/>
            <a:r>
              <a:rPr lang="pt-PT" dirty="0" err="1"/>
              <a:t>An</a:t>
            </a:r>
            <a:r>
              <a:rPr lang="pt-PT" dirty="0"/>
              <a:t> </a:t>
            </a:r>
            <a:r>
              <a:rPr lang="pt-PT" dirty="0" err="1"/>
              <a:t>indicator</a:t>
            </a:r>
            <a:r>
              <a:rPr lang="pt-PT" dirty="0"/>
              <a:t> </a:t>
            </a:r>
            <a:r>
              <a:rPr lang="pt-PT" dirty="0" err="1"/>
              <a:t>is</a:t>
            </a:r>
            <a:r>
              <a:rPr lang="pt-PT" dirty="0"/>
              <a:t> </a:t>
            </a:r>
            <a:r>
              <a:rPr lang="pt-PT" dirty="0" err="1"/>
              <a:t>said</a:t>
            </a:r>
            <a:r>
              <a:rPr lang="pt-PT" dirty="0"/>
              <a:t> to </a:t>
            </a:r>
            <a:r>
              <a:rPr lang="pt-PT" dirty="0" err="1"/>
              <a:t>issue</a:t>
            </a:r>
            <a:r>
              <a:rPr lang="pt-PT" dirty="0"/>
              <a:t> a </a:t>
            </a:r>
            <a:r>
              <a:rPr lang="pt-PT" dirty="0" err="1"/>
              <a:t>signal</a:t>
            </a:r>
            <a:r>
              <a:rPr lang="pt-PT" dirty="0"/>
              <a:t> </a:t>
            </a:r>
            <a:r>
              <a:rPr lang="pt-PT" dirty="0" err="1"/>
              <a:t>if</a:t>
            </a:r>
            <a:r>
              <a:rPr lang="pt-PT" dirty="0"/>
              <a:t> </a:t>
            </a:r>
            <a:r>
              <a:rPr lang="pt-PT" dirty="0" err="1"/>
              <a:t>it</a:t>
            </a:r>
            <a:r>
              <a:rPr lang="pt-PT" dirty="0"/>
              <a:t> </a:t>
            </a:r>
            <a:r>
              <a:rPr lang="pt-PT" dirty="0" err="1"/>
              <a:t>departs</a:t>
            </a:r>
            <a:r>
              <a:rPr lang="pt-PT" dirty="0"/>
              <a:t> </a:t>
            </a:r>
            <a:r>
              <a:rPr lang="pt-PT" dirty="0" err="1"/>
              <a:t>from</a:t>
            </a:r>
            <a:r>
              <a:rPr lang="pt-PT" dirty="0"/>
              <a:t> </a:t>
            </a:r>
            <a:r>
              <a:rPr lang="pt-PT" dirty="0" err="1"/>
              <a:t>its</a:t>
            </a:r>
            <a:r>
              <a:rPr lang="pt-PT" dirty="0"/>
              <a:t> </a:t>
            </a:r>
            <a:r>
              <a:rPr lang="pt-PT" dirty="0" err="1"/>
              <a:t>mean</a:t>
            </a:r>
            <a:r>
              <a:rPr lang="pt-PT" dirty="0"/>
              <a:t> </a:t>
            </a:r>
            <a:r>
              <a:rPr lang="pt-PT" dirty="0" err="1"/>
              <a:t>beyond</a:t>
            </a:r>
            <a:r>
              <a:rPr lang="pt-PT" dirty="0"/>
              <a:t> a </a:t>
            </a:r>
            <a:r>
              <a:rPr lang="pt-PT" dirty="0" err="1"/>
              <a:t>given</a:t>
            </a:r>
            <a:r>
              <a:rPr lang="pt-PT" dirty="0"/>
              <a:t> </a:t>
            </a:r>
            <a:r>
              <a:rPr lang="pt-PT" dirty="0" err="1"/>
              <a:t>threshold</a:t>
            </a:r>
            <a:r>
              <a:rPr lang="pt-PT" dirty="0"/>
              <a:t> </a:t>
            </a:r>
            <a:r>
              <a:rPr lang="pt-PT" dirty="0" err="1"/>
              <a:t>level</a:t>
            </a:r>
            <a:r>
              <a:rPr lang="pt-PT" dirty="0"/>
              <a:t>. </a:t>
            </a:r>
          </a:p>
          <a:p>
            <a:pPr lvl="1"/>
            <a:r>
              <a:rPr lang="pt-PT" dirty="0" err="1"/>
              <a:t>Level</a:t>
            </a:r>
            <a:r>
              <a:rPr lang="pt-PT" dirty="0"/>
              <a:t>: </a:t>
            </a:r>
            <a:r>
              <a:rPr lang="pt-PT" dirty="0" err="1"/>
              <a:t>chosen</a:t>
            </a:r>
            <a:r>
              <a:rPr lang="pt-PT" dirty="0"/>
              <a:t> to balance </a:t>
            </a:r>
            <a:r>
              <a:rPr lang="pt-PT" dirty="0" err="1"/>
              <a:t>risk</a:t>
            </a:r>
            <a:r>
              <a:rPr lang="pt-PT" dirty="0"/>
              <a:t> of false positives </a:t>
            </a:r>
            <a:r>
              <a:rPr lang="pt-PT" dirty="0" err="1"/>
              <a:t>and</a:t>
            </a:r>
            <a:r>
              <a:rPr lang="pt-PT" dirty="0"/>
              <a:t> </a:t>
            </a:r>
            <a:r>
              <a:rPr lang="pt-PT" dirty="0" err="1"/>
              <a:t>risk</a:t>
            </a:r>
            <a:r>
              <a:rPr lang="pt-PT" dirty="0"/>
              <a:t> of false negatives</a:t>
            </a:r>
            <a:r>
              <a:rPr lang="pt-PT" dirty="0" smtClean="0"/>
              <a:t>.</a:t>
            </a:r>
          </a:p>
          <a:p>
            <a:pPr lvl="1"/>
            <a:endParaRPr lang="pt-PT"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33</a:t>
            </a:fld>
            <a:endParaRPr lang="pt-PT"/>
          </a:p>
        </p:txBody>
      </p:sp>
      <p:pic>
        <p:nvPicPr>
          <p:cNvPr id="5" name="Content Placeholder 4"/>
          <p:cNvPicPr>
            <a:picLocks noChangeAspect="1"/>
          </p:cNvPicPr>
          <p:nvPr/>
        </p:nvPicPr>
        <p:blipFill>
          <a:blip r:embed="rId3"/>
          <a:stretch>
            <a:fillRect/>
          </a:stretch>
        </p:blipFill>
        <p:spPr bwMode="auto">
          <a:xfrm>
            <a:off x="914400" y="2833751"/>
            <a:ext cx="7772400" cy="1800098"/>
          </a:xfrm>
          <a:prstGeom prst="rect">
            <a:avLst/>
          </a:prstGeom>
          <a:noFill/>
          <a:ln w="9525">
            <a:noFill/>
            <a:miter lim="800000"/>
            <a:headEnd/>
            <a:tailEnd/>
          </a:ln>
        </p:spPr>
      </p:pic>
    </p:spTree>
    <p:extLst>
      <p:ext uri="{BB962C8B-B14F-4D97-AF65-F5344CB8AC3E}">
        <p14:creationId xmlns:p14="http://schemas.microsoft.com/office/powerpoint/2010/main" val="37404071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46050"/>
          </a:xfrm>
        </p:spPr>
        <p:txBody>
          <a:bodyPr/>
          <a:lstStyle/>
          <a:p>
            <a:r>
              <a:rPr lang="pt-PT" sz="2400" dirty="0" err="1" smtClean="0"/>
              <a:t>Empirical</a:t>
            </a:r>
            <a:r>
              <a:rPr lang="pt-PT" sz="2400" dirty="0" smtClean="0"/>
              <a:t> </a:t>
            </a:r>
            <a:r>
              <a:rPr lang="pt-PT" sz="2400" dirty="0" err="1" smtClean="0"/>
              <a:t>regularities</a:t>
            </a:r>
            <a:r>
              <a:rPr lang="pt-PT" sz="2400" dirty="0" smtClean="0"/>
              <a:t> </a:t>
            </a:r>
            <a:r>
              <a:rPr lang="pt-PT" sz="2400" dirty="0" err="1" smtClean="0"/>
              <a:t>of</a:t>
            </a:r>
            <a:r>
              <a:rPr lang="pt-PT" sz="2400" dirty="0" smtClean="0"/>
              <a:t> </a:t>
            </a:r>
            <a:r>
              <a:rPr lang="pt-PT" sz="2400" dirty="0" err="1" smtClean="0"/>
              <a:t>selected</a:t>
            </a:r>
            <a:r>
              <a:rPr lang="pt-PT" sz="2400" dirty="0" smtClean="0"/>
              <a:t> </a:t>
            </a:r>
            <a:r>
              <a:rPr lang="pt-PT" sz="2400" dirty="0" err="1" smtClean="0"/>
              <a:t>variables</a:t>
            </a:r>
            <a:endParaRPr lang="pt-PT" sz="2400" dirty="0"/>
          </a:p>
        </p:txBody>
      </p:sp>
      <p:pic>
        <p:nvPicPr>
          <p:cNvPr id="6" name="Content Placeholder 5"/>
          <p:cNvPicPr>
            <a:picLocks noGrp="1" noChangeAspect="1"/>
          </p:cNvPicPr>
          <p:nvPr>
            <p:ph sz="quarter" idx="1"/>
          </p:nvPr>
        </p:nvPicPr>
        <p:blipFill>
          <a:blip r:embed="rId2"/>
          <a:stretch>
            <a:fillRect/>
          </a:stretch>
        </p:blipFill>
        <p:spPr>
          <a:xfrm>
            <a:off x="914400" y="620688"/>
            <a:ext cx="7772400" cy="4946206"/>
          </a:xfrm>
          <a:prstGeom prst="rect">
            <a:avLst/>
          </a:prstGeom>
        </p:spPr>
      </p:pic>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34</a:t>
            </a:fld>
            <a:endParaRPr lang="pt-PT"/>
          </a:p>
        </p:txBody>
      </p:sp>
      <p:sp>
        <p:nvSpPr>
          <p:cNvPr id="7" name="TextBox 6"/>
          <p:cNvSpPr txBox="1"/>
          <p:nvPr/>
        </p:nvSpPr>
        <p:spPr>
          <a:xfrm>
            <a:off x="603250" y="5444798"/>
            <a:ext cx="7929190" cy="1200329"/>
          </a:xfrm>
          <a:prstGeom prst="rect">
            <a:avLst/>
          </a:prstGeom>
          <a:noFill/>
        </p:spPr>
        <p:txBody>
          <a:bodyPr wrap="square" rtlCol="0">
            <a:spAutoFit/>
          </a:bodyPr>
          <a:lstStyle/>
          <a:p>
            <a:r>
              <a:rPr lang="pt-PT" dirty="0" smtClean="0"/>
              <a:t>Horizontal </a:t>
            </a:r>
            <a:r>
              <a:rPr lang="pt-PT" dirty="0" err="1" smtClean="0"/>
              <a:t>axis</a:t>
            </a:r>
            <a:r>
              <a:rPr lang="pt-PT" dirty="0" smtClean="0"/>
              <a:t>: </a:t>
            </a:r>
            <a:r>
              <a:rPr lang="pt-PT" dirty="0" err="1" smtClean="0"/>
              <a:t>nr</a:t>
            </a:r>
            <a:r>
              <a:rPr lang="pt-PT" dirty="0" smtClean="0"/>
              <a:t> </a:t>
            </a:r>
            <a:r>
              <a:rPr lang="pt-PT" dirty="0" err="1" smtClean="0"/>
              <a:t>of</a:t>
            </a:r>
            <a:r>
              <a:rPr lang="pt-PT" dirty="0" smtClean="0"/>
              <a:t> </a:t>
            </a:r>
            <a:r>
              <a:rPr lang="pt-PT" dirty="0" err="1" smtClean="0"/>
              <a:t>months</a:t>
            </a:r>
            <a:r>
              <a:rPr lang="pt-PT" dirty="0" smtClean="0"/>
              <a:t> </a:t>
            </a:r>
            <a:r>
              <a:rPr lang="pt-PT" dirty="0" err="1" smtClean="0"/>
              <a:t>before</a:t>
            </a:r>
            <a:r>
              <a:rPr lang="pt-PT" dirty="0" smtClean="0"/>
              <a:t> </a:t>
            </a:r>
            <a:r>
              <a:rPr lang="pt-PT" dirty="0" err="1" smtClean="0"/>
              <a:t>and</a:t>
            </a:r>
            <a:r>
              <a:rPr lang="pt-PT" dirty="0" smtClean="0"/>
              <a:t> </a:t>
            </a:r>
            <a:r>
              <a:rPr lang="pt-PT" dirty="0" err="1" smtClean="0"/>
              <a:t>after</a:t>
            </a:r>
            <a:r>
              <a:rPr lang="pt-PT" dirty="0" smtClean="0"/>
              <a:t> a </a:t>
            </a:r>
            <a:r>
              <a:rPr lang="pt-PT" dirty="0" err="1" smtClean="0"/>
              <a:t>crisis</a:t>
            </a:r>
            <a:endParaRPr lang="pt-PT" dirty="0" smtClean="0"/>
          </a:p>
          <a:p>
            <a:r>
              <a:rPr lang="pt-PT" dirty="0" smtClean="0"/>
              <a:t>Vertical </a:t>
            </a:r>
            <a:r>
              <a:rPr lang="pt-PT" dirty="0" err="1" smtClean="0"/>
              <a:t>axis</a:t>
            </a:r>
            <a:r>
              <a:rPr lang="pt-PT" dirty="0" smtClean="0"/>
              <a:t>: percentual </a:t>
            </a:r>
            <a:r>
              <a:rPr lang="pt-PT" dirty="0" err="1" smtClean="0"/>
              <a:t>deviations</a:t>
            </a:r>
            <a:r>
              <a:rPr lang="pt-PT" dirty="0" smtClean="0"/>
              <a:t> </a:t>
            </a:r>
            <a:r>
              <a:rPr lang="pt-PT" dirty="0" err="1" smtClean="0"/>
              <a:t>relative</a:t>
            </a:r>
            <a:r>
              <a:rPr lang="pt-PT" dirty="0" smtClean="0"/>
              <a:t> to ‘</a:t>
            </a:r>
            <a:r>
              <a:rPr lang="pt-PT" dirty="0" err="1" smtClean="0"/>
              <a:t>tranquil</a:t>
            </a:r>
            <a:r>
              <a:rPr lang="pt-PT" dirty="0" smtClean="0"/>
              <a:t> times’; real </a:t>
            </a:r>
            <a:r>
              <a:rPr lang="pt-PT" dirty="0" err="1" smtClean="0"/>
              <a:t>exchange</a:t>
            </a:r>
            <a:r>
              <a:rPr lang="pt-PT" dirty="0" smtClean="0"/>
              <a:t> rate: </a:t>
            </a:r>
            <a:r>
              <a:rPr lang="pt-PT" dirty="0" err="1" smtClean="0"/>
              <a:t>relative</a:t>
            </a:r>
            <a:r>
              <a:rPr lang="pt-PT" dirty="0" smtClean="0"/>
              <a:t> to </a:t>
            </a:r>
            <a:r>
              <a:rPr lang="pt-PT" dirty="0" err="1" smtClean="0"/>
              <a:t>trend</a:t>
            </a:r>
            <a:r>
              <a:rPr lang="pt-PT" dirty="0" smtClean="0"/>
              <a:t>.</a:t>
            </a:r>
          </a:p>
          <a:p>
            <a:r>
              <a:rPr lang="pt-PT" i="1" dirty="0" err="1" smtClean="0"/>
              <a:t>Source</a:t>
            </a:r>
            <a:r>
              <a:rPr lang="pt-PT" i="1" dirty="0" smtClean="0"/>
              <a:t>: </a:t>
            </a:r>
            <a:r>
              <a:rPr lang="pt-PT" i="1" dirty="0" err="1" smtClean="0"/>
              <a:t>Glick</a:t>
            </a:r>
            <a:r>
              <a:rPr lang="pt-PT" i="1" dirty="0" smtClean="0"/>
              <a:t> &amp; </a:t>
            </a:r>
            <a:r>
              <a:rPr lang="pt-PT" i="1" dirty="0" err="1" smtClean="0"/>
              <a:t>Hutchison</a:t>
            </a:r>
            <a:r>
              <a:rPr lang="pt-PT" i="1" dirty="0" smtClean="0"/>
              <a:t> 2013, </a:t>
            </a:r>
            <a:r>
              <a:rPr lang="pt-PT" i="1" dirty="0" err="1" smtClean="0"/>
              <a:t>Models</a:t>
            </a:r>
            <a:r>
              <a:rPr lang="pt-PT" i="1" dirty="0" smtClean="0"/>
              <a:t> </a:t>
            </a:r>
            <a:r>
              <a:rPr lang="pt-PT" i="1" dirty="0" err="1" smtClean="0"/>
              <a:t>of</a:t>
            </a:r>
            <a:r>
              <a:rPr lang="pt-PT" i="1" dirty="0" smtClean="0"/>
              <a:t> </a:t>
            </a:r>
            <a:r>
              <a:rPr lang="pt-PT" i="1" dirty="0" err="1" smtClean="0"/>
              <a:t>currency</a:t>
            </a:r>
            <a:r>
              <a:rPr lang="pt-PT" i="1" dirty="0" smtClean="0"/>
              <a:t> crises</a:t>
            </a:r>
            <a:endParaRPr lang="pt-PT" i="1" dirty="0"/>
          </a:p>
        </p:txBody>
      </p:sp>
    </p:spTree>
    <p:extLst>
      <p:ext uri="{BB962C8B-B14F-4D97-AF65-F5344CB8AC3E}">
        <p14:creationId xmlns:p14="http://schemas.microsoft.com/office/powerpoint/2010/main" val="3094308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35</a:t>
            </a:fld>
            <a:endParaRPr lang="pt-PT"/>
          </a:p>
        </p:txBody>
      </p:sp>
      <p:sp>
        <p:nvSpPr>
          <p:cNvPr id="6" name="Rectangle 5"/>
          <p:cNvSpPr/>
          <p:nvPr/>
        </p:nvSpPr>
        <p:spPr>
          <a:xfrm>
            <a:off x="360298" y="620688"/>
            <a:ext cx="7713166" cy="2862322"/>
          </a:xfrm>
          <a:prstGeom prst="rect">
            <a:avLst/>
          </a:prstGeom>
        </p:spPr>
        <p:txBody>
          <a:bodyPr wrap="square">
            <a:spAutoFit/>
          </a:bodyPr>
          <a:lstStyle/>
          <a:p>
            <a:pPr marL="742950" lvl="1" indent="-285750">
              <a:buClr>
                <a:schemeClr val="accent2"/>
              </a:buClr>
              <a:buSzPct val="181000"/>
              <a:buFont typeface="Arial" panose="020B0604020202020204" pitchFamily="34" charset="0"/>
              <a:buChar char="•"/>
            </a:pPr>
            <a:r>
              <a:rPr lang="pt-PT" dirty="0" err="1"/>
              <a:t>If</a:t>
            </a:r>
            <a:r>
              <a:rPr lang="pt-PT" dirty="0"/>
              <a:t> a </a:t>
            </a:r>
            <a:r>
              <a:rPr lang="pt-PT" dirty="0" err="1"/>
              <a:t>signal</a:t>
            </a:r>
            <a:r>
              <a:rPr lang="pt-PT" dirty="0"/>
              <a:t> </a:t>
            </a:r>
            <a:r>
              <a:rPr lang="pt-PT" dirty="0" err="1"/>
              <a:t>is</a:t>
            </a:r>
            <a:r>
              <a:rPr lang="pt-PT" dirty="0"/>
              <a:t> </a:t>
            </a:r>
            <a:r>
              <a:rPr lang="pt-PT" dirty="0" err="1"/>
              <a:t>followed</a:t>
            </a:r>
            <a:r>
              <a:rPr lang="pt-PT" dirty="0"/>
              <a:t> </a:t>
            </a:r>
            <a:r>
              <a:rPr lang="pt-PT" dirty="0" err="1"/>
              <a:t>by</a:t>
            </a:r>
            <a:r>
              <a:rPr lang="pt-PT" dirty="0"/>
              <a:t> a </a:t>
            </a:r>
            <a:r>
              <a:rPr lang="pt-PT" dirty="0" err="1"/>
              <a:t>crisis</a:t>
            </a:r>
            <a:r>
              <a:rPr lang="pt-PT" dirty="0"/>
              <a:t> </a:t>
            </a:r>
            <a:r>
              <a:rPr lang="pt-PT" dirty="0" err="1"/>
              <a:t>within</a:t>
            </a:r>
            <a:r>
              <a:rPr lang="pt-PT" dirty="0"/>
              <a:t> </a:t>
            </a:r>
            <a:r>
              <a:rPr lang="pt-PT" dirty="0" err="1"/>
              <a:t>the</a:t>
            </a:r>
            <a:r>
              <a:rPr lang="pt-PT" dirty="0"/>
              <a:t> </a:t>
            </a:r>
            <a:r>
              <a:rPr lang="pt-PT" dirty="0" err="1"/>
              <a:t>signaling</a:t>
            </a:r>
            <a:r>
              <a:rPr lang="pt-PT" dirty="0"/>
              <a:t> </a:t>
            </a:r>
            <a:r>
              <a:rPr lang="pt-PT" dirty="0" err="1"/>
              <a:t>horizon</a:t>
            </a:r>
            <a:r>
              <a:rPr lang="pt-PT" dirty="0"/>
              <a:t> (e.g. 24m) </a:t>
            </a:r>
            <a:r>
              <a:rPr lang="pt-PT" dirty="0" err="1"/>
              <a:t>it</a:t>
            </a:r>
            <a:r>
              <a:rPr lang="pt-PT" dirty="0"/>
              <a:t> </a:t>
            </a:r>
            <a:r>
              <a:rPr lang="pt-PT" dirty="0" err="1"/>
              <a:t>is</a:t>
            </a:r>
            <a:r>
              <a:rPr lang="pt-PT" dirty="0"/>
              <a:t> a </a:t>
            </a:r>
            <a:r>
              <a:rPr lang="pt-PT" u="sng" dirty="0" err="1"/>
              <a:t>good</a:t>
            </a:r>
            <a:r>
              <a:rPr lang="pt-PT" u="sng" dirty="0"/>
              <a:t> </a:t>
            </a:r>
            <a:r>
              <a:rPr lang="pt-PT" u="sng" dirty="0" err="1"/>
              <a:t>signal</a:t>
            </a:r>
            <a:r>
              <a:rPr lang="pt-PT" u="sng" dirty="0"/>
              <a:t>.</a:t>
            </a:r>
            <a:r>
              <a:rPr lang="pt-PT" dirty="0"/>
              <a:t> </a:t>
            </a:r>
            <a:r>
              <a:rPr lang="pt-PT" dirty="0" err="1"/>
              <a:t>Otherwise</a:t>
            </a:r>
            <a:r>
              <a:rPr lang="pt-PT" dirty="0"/>
              <a:t>, </a:t>
            </a:r>
            <a:r>
              <a:rPr lang="pt-PT" dirty="0" err="1"/>
              <a:t>it</a:t>
            </a:r>
            <a:r>
              <a:rPr lang="pt-PT" dirty="0"/>
              <a:t> </a:t>
            </a:r>
            <a:r>
              <a:rPr lang="pt-PT" dirty="0" err="1"/>
              <a:t>is</a:t>
            </a:r>
            <a:r>
              <a:rPr lang="pt-PT" dirty="0"/>
              <a:t> </a:t>
            </a:r>
            <a:r>
              <a:rPr lang="pt-PT" u="sng" dirty="0"/>
              <a:t>noise.</a:t>
            </a:r>
            <a:endParaRPr lang="pt-PT" dirty="0"/>
          </a:p>
          <a:p>
            <a:pPr marL="742950" lvl="1" indent="-285750">
              <a:buClr>
                <a:schemeClr val="accent2"/>
              </a:buClr>
              <a:buSzPct val="181000"/>
              <a:buFont typeface="Arial" panose="020B0604020202020204" pitchFamily="34" charset="0"/>
              <a:buChar char="•"/>
            </a:pPr>
            <a:endParaRPr lang="pt-PT" dirty="0"/>
          </a:p>
          <a:p>
            <a:pPr marL="742950" lvl="1" indent="-285750">
              <a:buClr>
                <a:schemeClr val="accent2"/>
              </a:buClr>
              <a:buSzPct val="181000"/>
              <a:buFont typeface="Arial" panose="020B0604020202020204" pitchFamily="34" charset="0"/>
              <a:buChar char="•"/>
            </a:pPr>
            <a:r>
              <a:rPr lang="pt-PT" dirty="0" err="1"/>
              <a:t>Provides</a:t>
            </a:r>
            <a:r>
              <a:rPr lang="pt-PT" dirty="0"/>
              <a:t> </a:t>
            </a:r>
            <a:r>
              <a:rPr lang="pt-PT" dirty="0" err="1"/>
              <a:t>information</a:t>
            </a:r>
            <a:r>
              <a:rPr lang="pt-PT" dirty="0"/>
              <a:t> </a:t>
            </a:r>
            <a:r>
              <a:rPr lang="pt-PT" dirty="0" err="1"/>
              <a:t>about</a:t>
            </a:r>
            <a:r>
              <a:rPr lang="pt-PT" dirty="0"/>
              <a:t> </a:t>
            </a:r>
            <a:r>
              <a:rPr lang="pt-PT" dirty="0" err="1"/>
              <a:t>the</a:t>
            </a:r>
            <a:r>
              <a:rPr lang="pt-PT" dirty="0"/>
              <a:t> </a:t>
            </a:r>
            <a:r>
              <a:rPr lang="pt-PT" dirty="0" err="1"/>
              <a:t>quality</a:t>
            </a:r>
            <a:r>
              <a:rPr lang="pt-PT" dirty="0"/>
              <a:t> </a:t>
            </a:r>
            <a:r>
              <a:rPr lang="pt-PT" dirty="0" err="1"/>
              <a:t>of</a:t>
            </a:r>
            <a:r>
              <a:rPr lang="pt-PT" dirty="0"/>
              <a:t> </a:t>
            </a:r>
            <a:r>
              <a:rPr lang="pt-PT" dirty="0" err="1"/>
              <a:t>the</a:t>
            </a:r>
            <a:r>
              <a:rPr lang="pt-PT" dirty="0"/>
              <a:t> </a:t>
            </a:r>
            <a:r>
              <a:rPr lang="pt-PT" dirty="0" err="1"/>
              <a:t>indicator</a:t>
            </a:r>
            <a:r>
              <a:rPr lang="pt-PT" dirty="0"/>
              <a:t>. </a:t>
            </a:r>
            <a:r>
              <a:rPr lang="pt-PT" dirty="0" err="1"/>
              <a:t>It</a:t>
            </a:r>
            <a:r>
              <a:rPr lang="pt-PT" dirty="0"/>
              <a:t> </a:t>
            </a:r>
            <a:r>
              <a:rPr lang="pt-PT" dirty="0" err="1"/>
              <a:t>allows</a:t>
            </a:r>
            <a:r>
              <a:rPr lang="pt-PT" dirty="0"/>
              <a:t> ranking </a:t>
            </a:r>
            <a:r>
              <a:rPr lang="pt-PT" dirty="0" err="1"/>
              <a:t>the</a:t>
            </a:r>
            <a:r>
              <a:rPr lang="pt-PT" dirty="0"/>
              <a:t> </a:t>
            </a:r>
            <a:r>
              <a:rPr lang="pt-PT" dirty="0" err="1"/>
              <a:t>indicators</a:t>
            </a:r>
            <a:r>
              <a:rPr lang="pt-PT" dirty="0"/>
              <a:t>. </a:t>
            </a:r>
            <a:endParaRPr lang="pt-PT" dirty="0" smtClean="0"/>
          </a:p>
          <a:p>
            <a:pPr marL="742950" lvl="1" indent="-285750">
              <a:buClr>
                <a:schemeClr val="accent2"/>
              </a:buClr>
              <a:buSzPct val="181000"/>
              <a:buFont typeface="Arial" panose="020B0604020202020204" pitchFamily="34" charset="0"/>
              <a:buChar char="•"/>
            </a:pPr>
            <a:endParaRPr lang="pt-PT" dirty="0"/>
          </a:p>
          <a:p>
            <a:pPr marL="742950" lvl="1" indent="-285750">
              <a:buClr>
                <a:schemeClr val="accent2"/>
              </a:buClr>
              <a:buSzPct val="181000"/>
              <a:buFont typeface="Arial" panose="020B0604020202020204" pitchFamily="34" charset="0"/>
              <a:buChar char="•"/>
            </a:pPr>
            <a:r>
              <a:rPr lang="pt-PT" dirty="0" err="1"/>
              <a:t>Conditional</a:t>
            </a:r>
            <a:r>
              <a:rPr lang="pt-PT" dirty="0"/>
              <a:t> </a:t>
            </a:r>
            <a:r>
              <a:rPr lang="pt-PT" dirty="0" err="1"/>
              <a:t>probability</a:t>
            </a:r>
            <a:r>
              <a:rPr lang="pt-PT" dirty="0"/>
              <a:t> </a:t>
            </a:r>
            <a:r>
              <a:rPr lang="pt-PT" dirty="0" err="1"/>
              <a:t>of</a:t>
            </a:r>
            <a:r>
              <a:rPr lang="pt-PT" dirty="0"/>
              <a:t> a </a:t>
            </a:r>
            <a:r>
              <a:rPr lang="pt-PT" dirty="0" err="1"/>
              <a:t>crisis</a:t>
            </a:r>
            <a:r>
              <a:rPr lang="pt-PT" dirty="0"/>
              <a:t> </a:t>
            </a:r>
            <a:r>
              <a:rPr lang="pt-PT" dirty="0" err="1"/>
              <a:t>depends</a:t>
            </a:r>
            <a:r>
              <a:rPr lang="pt-PT" dirty="0"/>
              <a:t> </a:t>
            </a:r>
            <a:r>
              <a:rPr lang="pt-PT" dirty="0" err="1"/>
              <a:t>on</a:t>
            </a:r>
            <a:r>
              <a:rPr lang="pt-PT" dirty="0"/>
              <a:t> </a:t>
            </a:r>
            <a:r>
              <a:rPr lang="pt-PT" dirty="0" err="1"/>
              <a:t>the</a:t>
            </a:r>
            <a:r>
              <a:rPr lang="pt-PT" dirty="0"/>
              <a:t> </a:t>
            </a:r>
            <a:r>
              <a:rPr lang="pt-PT" dirty="0" err="1"/>
              <a:t>reliability</a:t>
            </a:r>
            <a:r>
              <a:rPr lang="pt-PT" dirty="0"/>
              <a:t> </a:t>
            </a:r>
            <a:r>
              <a:rPr lang="pt-PT" dirty="0" err="1"/>
              <a:t>of</a:t>
            </a:r>
            <a:r>
              <a:rPr lang="pt-PT" dirty="0"/>
              <a:t> </a:t>
            </a:r>
            <a:r>
              <a:rPr lang="pt-PT" dirty="0" err="1"/>
              <a:t>the</a:t>
            </a:r>
            <a:r>
              <a:rPr lang="pt-PT" dirty="0"/>
              <a:t> </a:t>
            </a:r>
            <a:r>
              <a:rPr lang="pt-PT" dirty="0" err="1"/>
              <a:t>indicators</a:t>
            </a:r>
            <a:r>
              <a:rPr lang="pt-PT" dirty="0"/>
              <a:t> </a:t>
            </a:r>
            <a:r>
              <a:rPr lang="pt-PT" dirty="0" err="1"/>
              <a:t>sending</a:t>
            </a:r>
            <a:r>
              <a:rPr lang="pt-PT" dirty="0"/>
              <a:t> </a:t>
            </a:r>
            <a:r>
              <a:rPr lang="pt-PT" dirty="0" err="1"/>
              <a:t>the</a:t>
            </a:r>
            <a:r>
              <a:rPr lang="pt-PT" dirty="0"/>
              <a:t> </a:t>
            </a:r>
            <a:r>
              <a:rPr lang="pt-PT" dirty="0" err="1"/>
              <a:t>signals</a:t>
            </a:r>
            <a:r>
              <a:rPr lang="pt-PT" dirty="0" smtClean="0"/>
              <a:t>.</a:t>
            </a:r>
          </a:p>
          <a:p>
            <a:pPr marL="742950" lvl="1" indent="-285750">
              <a:buClr>
                <a:schemeClr val="accent2"/>
              </a:buClr>
              <a:buSzPct val="181000"/>
              <a:buFont typeface="Arial" panose="020B0604020202020204" pitchFamily="34" charset="0"/>
              <a:buChar char="•"/>
            </a:pPr>
            <a:endParaRPr lang="pt-PT" dirty="0"/>
          </a:p>
          <a:p>
            <a:pPr marL="742950" lvl="1" indent="-285750">
              <a:buClr>
                <a:schemeClr val="accent2"/>
              </a:buClr>
              <a:buSzPct val="180000"/>
              <a:buFont typeface="Arial" panose="020B0604020202020204" pitchFamily="34" charset="0"/>
              <a:buChar char="•"/>
            </a:pPr>
            <a:r>
              <a:rPr lang="pt-PT" dirty="0" err="1"/>
              <a:t>It</a:t>
            </a:r>
            <a:r>
              <a:rPr lang="pt-PT" dirty="0"/>
              <a:t> does </a:t>
            </a:r>
            <a:r>
              <a:rPr lang="pt-PT" dirty="0" err="1"/>
              <a:t>not</a:t>
            </a:r>
            <a:r>
              <a:rPr lang="pt-PT" dirty="0"/>
              <a:t> </a:t>
            </a:r>
            <a:r>
              <a:rPr lang="pt-PT" dirty="0" err="1"/>
              <a:t>allow</a:t>
            </a:r>
            <a:r>
              <a:rPr lang="pt-PT" dirty="0"/>
              <a:t> </a:t>
            </a:r>
            <a:r>
              <a:rPr lang="pt-PT" dirty="0" err="1"/>
              <a:t>interaction</a:t>
            </a:r>
            <a:r>
              <a:rPr lang="pt-PT" dirty="0"/>
              <a:t> </a:t>
            </a:r>
            <a:r>
              <a:rPr lang="pt-PT" dirty="0" err="1"/>
              <a:t>between</a:t>
            </a:r>
            <a:r>
              <a:rPr lang="pt-PT" dirty="0"/>
              <a:t> </a:t>
            </a:r>
            <a:r>
              <a:rPr lang="pt-PT" dirty="0" err="1"/>
              <a:t>indicators</a:t>
            </a:r>
            <a:r>
              <a:rPr lang="pt-PT" dirty="0"/>
              <a:t>.</a:t>
            </a:r>
            <a:endParaRPr lang="pt-PT" dirty="0"/>
          </a:p>
        </p:txBody>
      </p:sp>
    </p:spTree>
    <p:extLst>
      <p:ext uri="{BB962C8B-B14F-4D97-AF65-F5344CB8AC3E}">
        <p14:creationId xmlns:p14="http://schemas.microsoft.com/office/powerpoint/2010/main" val="36058693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615136"/>
          </a:xfrm>
        </p:spPr>
        <p:txBody>
          <a:bodyPr/>
          <a:lstStyle/>
          <a:p>
            <a:r>
              <a:rPr lang="pt-PT" dirty="0" err="1">
                <a:latin typeface="Eras Light ITC" panose="020B0402030504020804" pitchFamily="34" charset="0"/>
              </a:rPr>
              <a:t>Alternatives</a:t>
            </a:r>
            <a:endParaRPr lang="pt-PT" dirty="0">
              <a:latin typeface="Eras Light ITC" panose="020B0402030504020804" pitchFamily="34" charset="0"/>
            </a:endParaRPr>
          </a:p>
          <a:p>
            <a:pPr lvl="1"/>
            <a:r>
              <a:rPr lang="pt-PT" dirty="0" err="1"/>
              <a:t>Estimate</a:t>
            </a:r>
            <a:r>
              <a:rPr lang="pt-PT" dirty="0"/>
              <a:t> the </a:t>
            </a:r>
            <a:r>
              <a:rPr lang="pt-PT" dirty="0" err="1"/>
              <a:t>probability</a:t>
            </a:r>
            <a:r>
              <a:rPr lang="pt-PT" dirty="0"/>
              <a:t> of </a:t>
            </a:r>
            <a:r>
              <a:rPr lang="pt-PT" dirty="0" err="1"/>
              <a:t>devaluation</a:t>
            </a:r>
            <a:r>
              <a:rPr lang="pt-PT" dirty="0"/>
              <a:t> </a:t>
            </a:r>
            <a:r>
              <a:rPr lang="pt-PT" dirty="0" err="1"/>
              <a:t>with</a:t>
            </a:r>
            <a:r>
              <a:rPr lang="pt-PT" dirty="0"/>
              <a:t> a </a:t>
            </a:r>
            <a:r>
              <a:rPr lang="pt-PT" dirty="0" err="1"/>
              <a:t>multivariate</a:t>
            </a:r>
            <a:r>
              <a:rPr lang="pt-PT" dirty="0"/>
              <a:t> </a:t>
            </a:r>
            <a:r>
              <a:rPr lang="pt-PT" dirty="0" err="1"/>
              <a:t>probit</a:t>
            </a:r>
            <a:r>
              <a:rPr lang="pt-PT" dirty="0"/>
              <a:t> or </a:t>
            </a:r>
            <a:r>
              <a:rPr lang="pt-PT" dirty="0" err="1"/>
              <a:t>logit</a:t>
            </a:r>
            <a:r>
              <a:rPr lang="pt-PT" dirty="0"/>
              <a:t>.</a:t>
            </a:r>
          </a:p>
          <a:p>
            <a:pPr lvl="1"/>
            <a:r>
              <a:rPr lang="pt-PT" dirty="0"/>
              <a:t>Artificial neural networks </a:t>
            </a:r>
          </a:p>
          <a:p>
            <a:pPr lvl="1"/>
            <a:r>
              <a:rPr lang="pt-PT" dirty="0"/>
              <a:t>Etc.</a:t>
            </a:r>
          </a:p>
          <a:p>
            <a:pPr lvl="1"/>
            <a:endParaRPr lang="pt-PT" dirty="0"/>
          </a:p>
          <a:p>
            <a:pPr marL="319088" lvl="1" indent="0">
              <a:buNone/>
            </a:pPr>
            <a:r>
              <a:rPr lang="pt-PT" dirty="0" err="1"/>
              <a:t>See</a:t>
            </a:r>
            <a:r>
              <a:rPr lang="pt-PT" dirty="0"/>
              <a:t> </a:t>
            </a:r>
            <a:r>
              <a:rPr lang="en-US" sz="2000" dirty="0" err="1">
                <a:solidFill>
                  <a:schemeClr val="accent2"/>
                </a:solidFill>
              </a:rPr>
              <a:t>Holopainen</a:t>
            </a:r>
            <a:r>
              <a:rPr lang="en-US" sz="2000" dirty="0">
                <a:solidFill>
                  <a:schemeClr val="accent2"/>
                </a:solidFill>
              </a:rPr>
              <a:t>, M and </a:t>
            </a:r>
            <a:r>
              <a:rPr lang="en-US" sz="2000" dirty="0" err="1">
                <a:solidFill>
                  <a:schemeClr val="accent2"/>
                </a:solidFill>
              </a:rPr>
              <a:t>Sarlin</a:t>
            </a:r>
            <a:r>
              <a:rPr lang="en-US" sz="2000" dirty="0">
                <a:solidFill>
                  <a:schemeClr val="accent2"/>
                </a:solidFill>
              </a:rPr>
              <a:t>, P, (2015) </a:t>
            </a:r>
            <a:r>
              <a:rPr lang="en-US" sz="2000" b="1" dirty="0">
                <a:solidFill>
                  <a:schemeClr val="accent2"/>
                </a:solidFill>
              </a:rPr>
              <a:t>Toward Robust Early-Warning Models: A Horse Race, Ensembles and Model Uncertainty, </a:t>
            </a:r>
            <a:r>
              <a:rPr lang="en-US" sz="2000" dirty="0">
                <a:solidFill>
                  <a:schemeClr val="accent2"/>
                </a:solidFill>
              </a:rPr>
              <a:t>Bank of Finland Research Discussion Paper No. 6/2015. Available at </a:t>
            </a:r>
            <a:r>
              <a:rPr lang="en-US" sz="2000" dirty="0" err="1">
                <a:solidFill>
                  <a:schemeClr val="accent2"/>
                </a:solidFill>
              </a:rPr>
              <a:t>SSRN:</a:t>
            </a:r>
            <a:r>
              <a:rPr lang="en-US" u="sng" dirty="0" err="1">
                <a:hlinkClick r:id="rId3"/>
              </a:rPr>
              <a:t>http</a:t>
            </a:r>
            <a:r>
              <a:rPr lang="en-US" u="sng" dirty="0">
                <a:hlinkClick r:id="rId3"/>
              </a:rPr>
              <a:t>://ssrn.com/abstract=2584343</a:t>
            </a:r>
            <a:endParaRPr lang="pt-PT"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36</a:t>
            </a:fld>
            <a:endParaRPr lang="pt-PT"/>
          </a:p>
        </p:txBody>
      </p:sp>
    </p:spTree>
    <p:extLst>
      <p:ext uri="{BB962C8B-B14F-4D97-AF65-F5344CB8AC3E}">
        <p14:creationId xmlns:p14="http://schemas.microsoft.com/office/powerpoint/2010/main" val="3801510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2"/>
          <p:cNvSpPr>
            <a:spLocks noGrp="1"/>
          </p:cNvSpPr>
          <p:nvPr>
            <p:ph type="sldNum" sz="quarter" idx="12"/>
          </p:nvPr>
        </p:nvSpPr>
        <p:spPr/>
        <p:txBody>
          <a:bodyPr/>
          <a:lstStyle/>
          <a:p>
            <a:pPr>
              <a:defRPr/>
            </a:pPr>
            <a:fld id="{6923CBEF-2FC7-4430-B470-7DD0784876DB}" type="slidenum">
              <a:rPr lang="pt-PT"/>
              <a:pPr>
                <a:defRPr/>
              </a:pPr>
              <a:t>37</a:t>
            </a:fld>
            <a:endParaRPr lang="pt-PT"/>
          </a:p>
        </p:txBody>
      </p:sp>
      <p:sp>
        <p:nvSpPr>
          <p:cNvPr id="33795" name="Rectangle 3"/>
          <p:cNvSpPr>
            <a:spLocks noGrp="1"/>
          </p:cNvSpPr>
          <p:nvPr>
            <p:ph type="body" idx="1"/>
          </p:nvPr>
        </p:nvSpPr>
        <p:spPr>
          <a:xfrm>
            <a:off x="914400" y="620713"/>
            <a:ext cx="7772400" cy="5399087"/>
          </a:xfrm>
        </p:spPr>
        <p:txBody>
          <a:bodyPr/>
          <a:lstStyle/>
          <a:p>
            <a:pPr marL="0" indent="0">
              <a:buNone/>
            </a:pPr>
            <a:r>
              <a:rPr lang="pt-PT" sz="2200" i="1" dirty="0" err="1">
                <a:solidFill>
                  <a:schemeClr val="accent2"/>
                </a:solidFill>
              </a:rPr>
              <a:t>Assessing</a:t>
            </a:r>
            <a:r>
              <a:rPr lang="pt-PT" sz="2200" i="1" dirty="0">
                <a:solidFill>
                  <a:schemeClr val="accent2"/>
                </a:solidFill>
              </a:rPr>
              <a:t> Financial </a:t>
            </a:r>
            <a:r>
              <a:rPr lang="pt-PT" sz="2200" i="1" dirty="0" err="1">
                <a:solidFill>
                  <a:schemeClr val="accent2"/>
                </a:solidFill>
              </a:rPr>
              <a:t>Vulnerability</a:t>
            </a:r>
            <a:r>
              <a:rPr lang="pt-PT" sz="2200" i="1" dirty="0">
                <a:solidFill>
                  <a:schemeClr val="accent2"/>
                </a:solidFill>
              </a:rPr>
              <a:t>: </a:t>
            </a:r>
            <a:r>
              <a:rPr lang="pt-PT" sz="2200" i="1" dirty="0" err="1">
                <a:solidFill>
                  <a:schemeClr val="accent2"/>
                </a:solidFill>
              </a:rPr>
              <a:t>An</a:t>
            </a:r>
            <a:r>
              <a:rPr lang="pt-PT" sz="2200" i="1" dirty="0">
                <a:solidFill>
                  <a:schemeClr val="accent2"/>
                </a:solidFill>
              </a:rPr>
              <a:t> </a:t>
            </a:r>
            <a:r>
              <a:rPr lang="pt-PT" sz="2200" i="1" dirty="0" err="1">
                <a:solidFill>
                  <a:schemeClr val="accent2"/>
                </a:solidFill>
              </a:rPr>
              <a:t>Early</a:t>
            </a:r>
            <a:r>
              <a:rPr lang="pt-PT" sz="2200" i="1" dirty="0">
                <a:solidFill>
                  <a:schemeClr val="accent2"/>
                </a:solidFill>
              </a:rPr>
              <a:t> </a:t>
            </a:r>
            <a:r>
              <a:rPr lang="pt-PT" sz="2200" i="1" dirty="0" err="1">
                <a:solidFill>
                  <a:schemeClr val="accent2"/>
                </a:solidFill>
              </a:rPr>
              <a:t>Warning</a:t>
            </a:r>
            <a:r>
              <a:rPr lang="pt-PT" sz="2200" i="1" dirty="0">
                <a:solidFill>
                  <a:schemeClr val="accent2"/>
                </a:solidFill>
              </a:rPr>
              <a:t> </a:t>
            </a:r>
            <a:r>
              <a:rPr lang="pt-PT" sz="2200" i="1" dirty="0" err="1">
                <a:solidFill>
                  <a:schemeClr val="accent2"/>
                </a:solidFill>
              </a:rPr>
              <a:t>System</a:t>
            </a:r>
            <a:r>
              <a:rPr lang="pt-PT" sz="2200" i="1" dirty="0">
                <a:solidFill>
                  <a:schemeClr val="accent2"/>
                </a:solidFill>
              </a:rPr>
              <a:t> for </a:t>
            </a:r>
            <a:r>
              <a:rPr lang="pt-PT" sz="2200" i="1" dirty="0" err="1">
                <a:solidFill>
                  <a:schemeClr val="accent2"/>
                </a:solidFill>
              </a:rPr>
              <a:t>Emerging</a:t>
            </a:r>
            <a:r>
              <a:rPr lang="pt-PT" sz="2200" i="1" dirty="0">
                <a:solidFill>
                  <a:schemeClr val="accent2"/>
                </a:solidFill>
              </a:rPr>
              <a:t> </a:t>
            </a:r>
            <a:r>
              <a:rPr lang="pt-PT" sz="2200" i="1" dirty="0" err="1">
                <a:solidFill>
                  <a:schemeClr val="accent2"/>
                </a:solidFill>
              </a:rPr>
              <a:t>Economies</a:t>
            </a:r>
            <a:r>
              <a:rPr lang="pt-PT" sz="2200" dirty="0">
                <a:solidFill>
                  <a:schemeClr val="accent2"/>
                </a:solidFill>
              </a:rPr>
              <a:t> </a:t>
            </a:r>
            <a:r>
              <a:rPr lang="pt-PT" sz="2200" dirty="0" err="1">
                <a:solidFill>
                  <a:schemeClr val="accent2"/>
                </a:solidFill>
              </a:rPr>
              <a:t>by</a:t>
            </a:r>
            <a:r>
              <a:rPr lang="pt-PT" sz="2200" dirty="0">
                <a:solidFill>
                  <a:schemeClr val="accent2"/>
                </a:solidFill>
              </a:rPr>
              <a:t> </a:t>
            </a:r>
            <a:r>
              <a:rPr lang="pt-PT" sz="2200" dirty="0" err="1">
                <a:solidFill>
                  <a:schemeClr val="accent2"/>
                </a:solidFill>
              </a:rPr>
              <a:t>Morris</a:t>
            </a:r>
            <a:r>
              <a:rPr lang="pt-PT" sz="2200" dirty="0">
                <a:solidFill>
                  <a:schemeClr val="accent2"/>
                </a:solidFill>
              </a:rPr>
              <a:t> Goldstein, Graciela </a:t>
            </a:r>
            <a:r>
              <a:rPr lang="pt-PT" sz="2200" dirty="0" err="1">
                <a:solidFill>
                  <a:schemeClr val="accent2"/>
                </a:solidFill>
              </a:rPr>
              <a:t>Kaminsky</a:t>
            </a:r>
            <a:r>
              <a:rPr lang="pt-PT" sz="2200" dirty="0">
                <a:solidFill>
                  <a:schemeClr val="accent2"/>
                </a:solidFill>
              </a:rPr>
              <a:t>, and </a:t>
            </a:r>
            <a:r>
              <a:rPr lang="pt-PT" sz="2200" dirty="0" err="1">
                <a:solidFill>
                  <a:schemeClr val="accent2"/>
                </a:solidFill>
              </a:rPr>
              <a:t>Carmen</a:t>
            </a:r>
            <a:r>
              <a:rPr lang="pt-PT" sz="2200" dirty="0">
                <a:solidFill>
                  <a:schemeClr val="accent2"/>
                </a:solidFill>
              </a:rPr>
              <a:t> </a:t>
            </a:r>
            <a:r>
              <a:rPr lang="pt-PT" sz="2200" dirty="0" err="1">
                <a:solidFill>
                  <a:schemeClr val="accent2"/>
                </a:solidFill>
              </a:rPr>
              <a:t>Reinhart</a:t>
            </a:r>
            <a:r>
              <a:rPr lang="pt-PT" sz="2200" dirty="0">
                <a:solidFill>
                  <a:schemeClr val="accent2"/>
                </a:solidFill>
              </a:rPr>
              <a:t>, 2000</a:t>
            </a:r>
            <a:endParaRPr lang="pt-PT" sz="2000" dirty="0">
              <a:solidFill>
                <a:schemeClr val="accent2"/>
              </a:solidFill>
            </a:endParaRPr>
          </a:p>
          <a:p>
            <a:endParaRPr lang="pt-PT" sz="2000" dirty="0"/>
          </a:p>
          <a:p>
            <a:r>
              <a:rPr lang="pt-PT" sz="2400" dirty="0"/>
              <a:t>‘</a:t>
            </a:r>
            <a:r>
              <a:rPr lang="pt-PT" sz="2400" dirty="0" err="1"/>
              <a:t>Leading</a:t>
            </a:r>
            <a:r>
              <a:rPr lang="pt-PT" sz="2400" dirty="0"/>
              <a:t> </a:t>
            </a:r>
            <a:r>
              <a:rPr lang="pt-PT" sz="2400" dirty="0" err="1"/>
              <a:t>indicators</a:t>
            </a:r>
            <a:r>
              <a:rPr lang="pt-PT" sz="2400" dirty="0"/>
              <a:t>’ </a:t>
            </a:r>
            <a:r>
              <a:rPr lang="pt-PT" sz="2400" dirty="0" err="1"/>
              <a:t>of</a:t>
            </a:r>
            <a:r>
              <a:rPr lang="pt-PT" sz="2400" dirty="0"/>
              <a:t> crises </a:t>
            </a:r>
            <a:r>
              <a:rPr lang="pt-PT" sz="2000" dirty="0"/>
              <a:t>:</a:t>
            </a:r>
          </a:p>
          <a:p>
            <a:pPr lvl="1">
              <a:buFont typeface="Wingdings" pitchFamily="2" charset="2"/>
              <a:buChar char="§"/>
            </a:pPr>
            <a:r>
              <a:rPr lang="en-GB" sz="2000" dirty="0"/>
              <a:t>Appreciation of the real exchange rate (relative to trend)</a:t>
            </a:r>
            <a:r>
              <a:rPr lang="pt-PT" sz="2000" dirty="0"/>
              <a:t>.</a:t>
            </a:r>
          </a:p>
          <a:p>
            <a:pPr lvl="1">
              <a:buFont typeface="Wingdings" pitchFamily="2" charset="2"/>
              <a:buChar char="§"/>
            </a:pPr>
            <a:r>
              <a:rPr lang="en-GB" sz="2000" dirty="0"/>
              <a:t>Decline in equity prices</a:t>
            </a:r>
            <a:r>
              <a:rPr lang="pt-PT" sz="2000" dirty="0"/>
              <a:t>.</a:t>
            </a:r>
          </a:p>
          <a:p>
            <a:pPr lvl="1">
              <a:buFont typeface="Wingdings" pitchFamily="2" charset="2"/>
              <a:buChar char="§"/>
            </a:pPr>
            <a:r>
              <a:rPr lang="pt-PT" sz="2000" dirty="0" err="1"/>
              <a:t>Fall</a:t>
            </a:r>
            <a:r>
              <a:rPr lang="pt-PT" sz="2000" dirty="0"/>
              <a:t> in </a:t>
            </a:r>
            <a:r>
              <a:rPr lang="pt-PT" sz="2000" dirty="0" err="1"/>
              <a:t>exports</a:t>
            </a:r>
            <a:r>
              <a:rPr lang="pt-PT" sz="2000" dirty="0"/>
              <a:t>.</a:t>
            </a:r>
          </a:p>
          <a:p>
            <a:pPr lvl="1">
              <a:buFont typeface="Wingdings" pitchFamily="2" charset="2"/>
              <a:buChar char="§"/>
            </a:pPr>
            <a:r>
              <a:rPr lang="en-GB" sz="2000" dirty="0"/>
              <a:t>High ratio of broad money (M2) to international reserves </a:t>
            </a:r>
          </a:p>
          <a:p>
            <a:pPr lvl="1">
              <a:buFont typeface="Wingdings" pitchFamily="2" charset="2"/>
              <a:buChar char="§"/>
            </a:pPr>
            <a:r>
              <a:rPr lang="pt-PT" sz="2000" dirty="0" err="1"/>
              <a:t>Recession</a:t>
            </a:r>
            <a:r>
              <a:rPr lang="pt-PT" sz="2000" dirty="0"/>
              <a:t>.</a:t>
            </a:r>
          </a:p>
          <a:p>
            <a:pPr lvl="1">
              <a:buFont typeface="Wingdings" pitchFamily="2" charset="2"/>
              <a:buChar char="§"/>
            </a:pPr>
            <a:r>
              <a:rPr lang="en-GB" sz="2000" dirty="0"/>
              <a:t>Large current-account deficit relative to investment</a:t>
            </a:r>
            <a:r>
              <a:rPr lang="pt-PT" sz="2000" dirty="0"/>
              <a:t>.</a:t>
            </a:r>
          </a:p>
          <a:p>
            <a:pPr>
              <a:buFont typeface="Wingdings" pitchFamily="2" charset="2"/>
              <a:buChar char="§"/>
            </a:pPr>
            <a:r>
              <a:rPr lang="pt-PT" sz="2200" dirty="0"/>
              <a:t>(</a:t>
            </a:r>
            <a:r>
              <a:rPr lang="pt-PT" sz="2200" dirty="0" err="1"/>
              <a:t>Other</a:t>
            </a:r>
            <a:r>
              <a:rPr lang="pt-PT" sz="2200" dirty="0"/>
              <a:t> </a:t>
            </a:r>
            <a:r>
              <a:rPr lang="pt-PT" sz="2200" dirty="0" err="1"/>
              <a:t>studies</a:t>
            </a:r>
            <a:r>
              <a:rPr lang="pt-PT" sz="2200" dirty="0"/>
              <a:t>)</a:t>
            </a:r>
          </a:p>
          <a:p>
            <a:pPr lvl="1">
              <a:buFont typeface="Wingdings" pitchFamily="2" charset="2"/>
              <a:buChar char="§"/>
            </a:pPr>
            <a:r>
              <a:rPr lang="en-US" sz="2000" dirty="0"/>
              <a:t>Contagion indicator: equal to the number of countries experiencing a crisis in the preceding quarter in the same region.</a:t>
            </a:r>
            <a:endParaRPr lang="pt-PT" sz="2000" dirty="0"/>
          </a:p>
          <a:p>
            <a:pPr lvl="1">
              <a:buFont typeface="Wingdings" pitchFamily="2" charset="2"/>
              <a:buChar char="§"/>
            </a:pPr>
            <a:endParaRPr lang="pt-PT" sz="2000" dirty="0"/>
          </a:p>
          <a:p>
            <a:pPr lvl="1">
              <a:buFont typeface="Wingdings" pitchFamily="2" charset="2"/>
              <a:buChar char="§"/>
            </a:pPr>
            <a:endParaRPr lang="pt-PT" sz="2000" dirty="0"/>
          </a:p>
          <a:p>
            <a:pPr lvl="1">
              <a:buFontTx/>
              <a:buChar char="-"/>
            </a:pPr>
            <a:endParaRPr lang="pt-PT" sz="2000" dirty="0"/>
          </a:p>
          <a:p>
            <a:pPr lvl="1">
              <a:buFont typeface="Wingdings" pitchFamily="2" charset="2"/>
              <a:buChar char="§"/>
            </a:pPr>
            <a:endParaRPr lang="pt-PT"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1052736"/>
            <a:ext cx="7772400" cy="4572000"/>
          </a:xfrm>
        </p:spPr>
        <p:txBody>
          <a:bodyPr/>
          <a:lstStyle/>
          <a:p>
            <a:pPr>
              <a:spcAft>
                <a:spcPts val="1200"/>
              </a:spcAft>
              <a:buFont typeface="Wingdings" pitchFamily="2" charset="2"/>
              <a:buChar char="§"/>
            </a:pPr>
            <a:r>
              <a:rPr lang="pt-PT" sz="2400" u="sng" dirty="0" err="1"/>
              <a:t>Practical</a:t>
            </a:r>
            <a:r>
              <a:rPr lang="pt-PT" sz="2400" u="sng" dirty="0"/>
              <a:t> </a:t>
            </a:r>
            <a:r>
              <a:rPr lang="pt-PT" sz="2400" u="sng" dirty="0" err="1"/>
              <a:t>Issues</a:t>
            </a:r>
            <a:endParaRPr lang="pt-PT" sz="2400" u="sng" dirty="0"/>
          </a:p>
          <a:p>
            <a:pPr lvl="1">
              <a:spcAft>
                <a:spcPts val="1200"/>
              </a:spcAft>
              <a:buFontTx/>
              <a:buChar char="-"/>
            </a:pPr>
            <a:r>
              <a:rPr lang="pt-PT" sz="2200" dirty="0" err="1"/>
              <a:t>How</a:t>
            </a:r>
            <a:r>
              <a:rPr lang="pt-PT" sz="2200" dirty="0"/>
              <a:t> </a:t>
            </a:r>
            <a:r>
              <a:rPr lang="pt-PT" sz="2200" dirty="0" err="1"/>
              <a:t>far</a:t>
            </a:r>
            <a:r>
              <a:rPr lang="pt-PT" sz="2200" dirty="0"/>
              <a:t> in </a:t>
            </a:r>
            <a:r>
              <a:rPr lang="pt-PT" sz="2200" dirty="0" err="1"/>
              <a:t>advance</a:t>
            </a:r>
            <a:r>
              <a:rPr lang="pt-PT" sz="2200" dirty="0"/>
              <a:t> </a:t>
            </a:r>
            <a:r>
              <a:rPr lang="pt-PT" sz="2200" dirty="0" err="1"/>
              <a:t>the</a:t>
            </a:r>
            <a:r>
              <a:rPr lang="pt-PT" sz="2200" dirty="0"/>
              <a:t> </a:t>
            </a:r>
            <a:r>
              <a:rPr lang="pt-PT" sz="2200" dirty="0" err="1"/>
              <a:t>prediction</a:t>
            </a:r>
            <a:r>
              <a:rPr lang="pt-PT" sz="2200" dirty="0"/>
              <a:t> </a:t>
            </a:r>
            <a:r>
              <a:rPr lang="pt-PT" sz="2200" dirty="0" err="1"/>
              <a:t>is</a:t>
            </a:r>
            <a:r>
              <a:rPr lang="pt-PT" sz="2200" dirty="0"/>
              <a:t> to </a:t>
            </a:r>
            <a:r>
              <a:rPr lang="pt-PT" sz="2200" dirty="0" err="1"/>
              <a:t>be</a:t>
            </a:r>
            <a:r>
              <a:rPr lang="pt-PT" sz="2200" dirty="0"/>
              <a:t> </a:t>
            </a:r>
            <a:r>
              <a:rPr lang="pt-PT" sz="2200" dirty="0" err="1"/>
              <a:t>made</a:t>
            </a:r>
            <a:r>
              <a:rPr lang="pt-PT" sz="2200" dirty="0"/>
              <a:t>.</a:t>
            </a:r>
          </a:p>
          <a:p>
            <a:pPr lvl="1">
              <a:spcAft>
                <a:spcPts val="1200"/>
              </a:spcAft>
              <a:buFontTx/>
              <a:buChar char="-"/>
            </a:pPr>
            <a:r>
              <a:rPr lang="pt-PT" sz="2200" dirty="0" err="1"/>
              <a:t>What</a:t>
            </a:r>
            <a:r>
              <a:rPr lang="pt-PT" sz="2200" dirty="0"/>
              <a:t> set </a:t>
            </a:r>
            <a:r>
              <a:rPr lang="pt-PT" sz="2200" dirty="0" err="1"/>
              <a:t>of</a:t>
            </a:r>
            <a:r>
              <a:rPr lang="pt-PT" sz="2200" dirty="0"/>
              <a:t> </a:t>
            </a:r>
            <a:r>
              <a:rPr lang="pt-PT" sz="2200" dirty="0" err="1"/>
              <a:t>historical</a:t>
            </a:r>
            <a:r>
              <a:rPr lang="pt-PT" sz="2200" dirty="0"/>
              <a:t> data and </a:t>
            </a:r>
            <a:r>
              <a:rPr lang="pt-PT" sz="2200" dirty="0" err="1"/>
              <a:t>what</a:t>
            </a:r>
            <a:r>
              <a:rPr lang="pt-PT" sz="2200" dirty="0"/>
              <a:t> </a:t>
            </a:r>
            <a:r>
              <a:rPr lang="pt-PT" sz="2200" dirty="0" err="1"/>
              <a:t>number</a:t>
            </a:r>
            <a:r>
              <a:rPr lang="pt-PT" sz="2200" dirty="0"/>
              <a:t> </a:t>
            </a:r>
            <a:r>
              <a:rPr lang="pt-PT" sz="2200" dirty="0" err="1"/>
              <a:t>of</a:t>
            </a:r>
            <a:r>
              <a:rPr lang="pt-PT" sz="2200" dirty="0"/>
              <a:t> countries to use: too </a:t>
            </a:r>
            <a:r>
              <a:rPr lang="pt-PT" sz="2200" dirty="0" err="1"/>
              <a:t>large</a:t>
            </a:r>
            <a:r>
              <a:rPr lang="pt-PT" sz="2200" dirty="0"/>
              <a:t> </a:t>
            </a:r>
            <a:r>
              <a:rPr lang="pt-PT" sz="2200" dirty="0" err="1"/>
              <a:t>or</a:t>
            </a:r>
            <a:r>
              <a:rPr lang="pt-PT" sz="2200" dirty="0"/>
              <a:t> too </a:t>
            </a:r>
            <a:r>
              <a:rPr lang="pt-PT" sz="2200" dirty="0" err="1"/>
              <a:t>small</a:t>
            </a:r>
            <a:r>
              <a:rPr lang="pt-PT" sz="2200" dirty="0"/>
              <a:t>…</a:t>
            </a:r>
          </a:p>
          <a:p>
            <a:pPr lvl="1">
              <a:spcAft>
                <a:spcPts val="1200"/>
              </a:spcAft>
              <a:buFontTx/>
              <a:buChar char="-"/>
            </a:pPr>
            <a:r>
              <a:rPr lang="pt-PT" sz="2200" dirty="0" err="1"/>
              <a:t>What</a:t>
            </a:r>
            <a:r>
              <a:rPr lang="pt-PT" sz="2200" dirty="0"/>
              <a:t> </a:t>
            </a:r>
            <a:r>
              <a:rPr lang="pt-PT" sz="2200" dirty="0" err="1"/>
              <a:t>variables</a:t>
            </a:r>
            <a:r>
              <a:rPr lang="pt-PT" sz="2200" dirty="0"/>
              <a:t> to </a:t>
            </a:r>
            <a:r>
              <a:rPr lang="pt-PT" sz="2200" dirty="0" err="1"/>
              <a:t>include</a:t>
            </a:r>
            <a:r>
              <a:rPr lang="pt-PT" sz="2200" dirty="0"/>
              <a:t>: some </a:t>
            </a:r>
            <a:r>
              <a:rPr lang="pt-PT" sz="2200" dirty="0" err="1"/>
              <a:t>potential</a:t>
            </a:r>
            <a:r>
              <a:rPr lang="pt-PT" sz="2200" dirty="0"/>
              <a:t> </a:t>
            </a:r>
            <a:r>
              <a:rPr lang="pt-PT" sz="2200" dirty="0" err="1"/>
              <a:t>interesting</a:t>
            </a:r>
            <a:r>
              <a:rPr lang="pt-PT" sz="2200" dirty="0"/>
              <a:t> </a:t>
            </a:r>
            <a:r>
              <a:rPr lang="pt-PT" sz="2200" dirty="0" err="1"/>
              <a:t>variables</a:t>
            </a:r>
            <a:r>
              <a:rPr lang="pt-PT" sz="2200" dirty="0"/>
              <a:t> are </a:t>
            </a:r>
            <a:r>
              <a:rPr lang="pt-PT" sz="2200" dirty="0" err="1"/>
              <a:t>difficult</a:t>
            </a:r>
            <a:r>
              <a:rPr lang="pt-PT" sz="2200" dirty="0"/>
              <a:t> to </a:t>
            </a:r>
            <a:r>
              <a:rPr lang="pt-PT" sz="2200" dirty="0" err="1"/>
              <a:t>measure</a:t>
            </a:r>
            <a:r>
              <a:rPr lang="pt-PT" sz="2200" dirty="0"/>
              <a:t> and/</a:t>
            </a:r>
            <a:r>
              <a:rPr lang="pt-PT" sz="2200" dirty="0" err="1"/>
              <a:t>or</a:t>
            </a:r>
            <a:r>
              <a:rPr lang="pt-PT" sz="2200" dirty="0"/>
              <a:t> are </a:t>
            </a:r>
            <a:r>
              <a:rPr lang="pt-PT" sz="2200" dirty="0" err="1"/>
              <a:t>not</a:t>
            </a:r>
            <a:r>
              <a:rPr lang="pt-PT" sz="2200" dirty="0"/>
              <a:t> </a:t>
            </a:r>
            <a:r>
              <a:rPr lang="pt-PT" sz="2200" dirty="0" err="1"/>
              <a:t>easily</a:t>
            </a:r>
            <a:r>
              <a:rPr lang="pt-PT" sz="2200" dirty="0"/>
              <a:t> </a:t>
            </a:r>
            <a:r>
              <a:rPr lang="pt-PT" sz="2200" dirty="0" err="1"/>
              <a:t>comparable</a:t>
            </a:r>
            <a:r>
              <a:rPr lang="pt-PT" sz="2200" dirty="0"/>
              <a:t> </a:t>
            </a:r>
            <a:r>
              <a:rPr lang="pt-PT" sz="2200" dirty="0" err="1"/>
              <a:t>across</a:t>
            </a:r>
            <a:r>
              <a:rPr lang="pt-PT" sz="2200" dirty="0"/>
              <a:t> time and countries (e.g. </a:t>
            </a:r>
            <a:r>
              <a:rPr lang="pt-PT" sz="2200" dirty="0" err="1"/>
              <a:t>health</a:t>
            </a:r>
            <a:r>
              <a:rPr lang="pt-PT" sz="2200" dirty="0"/>
              <a:t> of financial </a:t>
            </a:r>
            <a:r>
              <a:rPr lang="pt-PT" sz="2200" dirty="0" err="1"/>
              <a:t>systems</a:t>
            </a:r>
            <a:r>
              <a:rPr lang="pt-PT" sz="2200" dirty="0"/>
              <a:t>).</a:t>
            </a:r>
          </a:p>
          <a:p>
            <a:pPr lvl="1">
              <a:spcAft>
                <a:spcPts val="1200"/>
              </a:spcAft>
              <a:buFontTx/>
              <a:buChar char="-"/>
            </a:pPr>
            <a:r>
              <a:rPr lang="pt-PT" sz="2200" dirty="0"/>
              <a:t>Balance </a:t>
            </a:r>
            <a:r>
              <a:rPr lang="en-US" sz="2000" dirty="0"/>
              <a:t>the number of right signals and false alarms. </a:t>
            </a:r>
          </a:p>
          <a:p>
            <a:pPr>
              <a:spcAft>
                <a:spcPts val="1200"/>
              </a:spcAft>
              <a:buFontTx/>
              <a:buChar char="-"/>
            </a:pPr>
            <a:r>
              <a:rPr lang="en-US" sz="2400" dirty="0"/>
              <a:t>Literature assessing the relative performance of different methods</a:t>
            </a:r>
            <a:endParaRPr lang="pt-PT" sz="2400" dirty="0"/>
          </a:p>
          <a:p>
            <a:pPr>
              <a:spcAft>
                <a:spcPts val="1200"/>
              </a:spcAft>
            </a:pPr>
            <a:endParaRPr lang="en-GB"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38</a:t>
            </a:fld>
            <a:endParaRPr lang="pt-PT"/>
          </a:p>
        </p:txBody>
      </p:sp>
    </p:spTree>
    <p:extLst>
      <p:ext uri="{BB962C8B-B14F-4D97-AF65-F5344CB8AC3E}">
        <p14:creationId xmlns:p14="http://schemas.microsoft.com/office/powerpoint/2010/main" val="67659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a:t>The 2008-09 global crisis</a:t>
            </a:r>
          </a:p>
          <a:p>
            <a:r>
              <a:rPr lang="en-US" sz="2200" dirty="0" smtClean="0"/>
              <a:t>Good to test </a:t>
            </a:r>
            <a:r>
              <a:rPr lang="en-US" sz="2200" dirty="0"/>
              <a:t>the performance of such </a:t>
            </a:r>
            <a:r>
              <a:rPr lang="en-US" sz="2200" dirty="0" err="1" smtClean="0"/>
              <a:t>EWSystems</a:t>
            </a:r>
            <a:r>
              <a:rPr lang="en-US" sz="2200" dirty="0" smtClean="0"/>
              <a:t>. It </a:t>
            </a:r>
            <a:r>
              <a:rPr lang="en-US" sz="2200" dirty="0"/>
              <a:t>started with a shock that was exogenous </a:t>
            </a:r>
            <a:r>
              <a:rPr lang="en-US" sz="2200" dirty="0" smtClean="0"/>
              <a:t>to most countries </a:t>
            </a:r>
            <a:r>
              <a:rPr lang="en-US" sz="2200" dirty="0"/>
              <a:t>of the world </a:t>
            </a:r>
            <a:r>
              <a:rPr lang="en-US" sz="2200" dirty="0" smtClean="0"/>
              <a:t>(a </a:t>
            </a:r>
            <a:r>
              <a:rPr lang="en-US" sz="2200" dirty="0"/>
              <a:t>liquidity crisis in US financial </a:t>
            </a:r>
            <a:r>
              <a:rPr lang="en-US" sz="2200" dirty="0" smtClean="0"/>
              <a:t>markets). </a:t>
            </a:r>
            <a:r>
              <a:rPr lang="en-US" sz="2200" dirty="0"/>
              <a:t>This hit everyone at the same time, so </a:t>
            </a:r>
            <a:r>
              <a:rPr lang="en-US" sz="2200" dirty="0" smtClean="0"/>
              <a:t>there was no </a:t>
            </a:r>
            <a:r>
              <a:rPr lang="en-US" sz="2200" dirty="0"/>
              <a:t>issue </a:t>
            </a:r>
            <a:r>
              <a:rPr lang="en-US" sz="2200" dirty="0" smtClean="0"/>
              <a:t>about timing</a:t>
            </a:r>
            <a:r>
              <a:rPr lang="en-US" sz="2200" dirty="0"/>
              <a:t>. </a:t>
            </a:r>
            <a:endParaRPr lang="en-US" sz="2200" dirty="0" smtClean="0"/>
          </a:p>
          <a:p>
            <a:r>
              <a:rPr lang="en-US" sz="2200" dirty="0" smtClean="0"/>
              <a:t>The authors focus on what </a:t>
            </a:r>
            <a:r>
              <a:rPr lang="en-US" sz="2200" dirty="0"/>
              <a:t>economic variables indicate vulnerability to such a shock.</a:t>
            </a:r>
          </a:p>
          <a:p>
            <a:r>
              <a:rPr lang="en-US" sz="2200" dirty="0" smtClean="0"/>
              <a:t>They </a:t>
            </a:r>
            <a:r>
              <a:rPr lang="en-US" sz="2200" dirty="0"/>
              <a:t>find that the crisis indicators from the pre-2008 literature do relatively well in predicting which countries got hit in 2008-09. Moreover, foreign exchange reserve holdings – the indicator that was found to be the top performer in past crises -- was also the top performer this time, especially when expressed as a ratio, for example, with respect to debt. Other indicators did not have such strong results</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39</a:t>
            </a:fld>
            <a:endParaRPr lang="pt-PT"/>
          </a:p>
        </p:txBody>
      </p:sp>
      <p:sp>
        <p:nvSpPr>
          <p:cNvPr id="6" name="Title 1"/>
          <p:cNvSpPr>
            <a:spLocks noGrp="1"/>
          </p:cNvSpPr>
          <p:nvPr>
            <p:ph type="title"/>
          </p:nvPr>
        </p:nvSpPr>
        <p:spPr/>
        <p:txBody>
          <a:bodyPr/>
          <a:lstStyle/>
          <a:p>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r>
              <a:rPr lang="en-US" sz="1800" dirty="0">
                <a:solidFill>
                  <a:schemeClr val="accent2"/>
                </a:solidFill>
              </a:rPr>
              <a:t>Frankel, Jeffrey A., and George </a:t>
            </a:r>
            <a:r>
              <a:rPr lang="en-US" sz="1800" dirty="0" err="1">
                <a:solidFill>
                  <a:schemeClr val="accent2"/>
                </a:solidFill>
              </a:rPr>
              <a:t>Saravelos</a:t>
            </a:r>
            <a:r>
              <a:rPr lang="en-US" sz="1800" dirty="0">
                <a:solidFill>
                  <a:schemeClr val="accent2"/>
                </a:solidFill>
              </a:rPr>
              <a:t>. 2011. Can Leading Indicators Assess Country Vulnerability? Evidence from the 2008- 09 Global Financial Crisis. </a:t>
            </a:r>
            <a:endParaRPr lang="pt-PT" sz="1600" dirty="0">
              <a:solidFill>
                <a:schemeClr val="accent2"/>
              </a:solidFill>
            </a:endParaRPr>
          </a:p>
        </p:txBody>
      </p:sp>
    </p:spTree>
    <p:extLst>
      <p:ext uri="{BB962C8B-B14F-4D97-AF65-F5344CB8AC3E}">
        <p14:creationId xmlns:p14="http://schemas.microsoft.com/office/powerpoint/2010/main" val="5112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76672"/>
            <a:ext cx="7772400" cy="5112568"/>
          </a:xfrm>
        </p:spPr>
        <p:txBody>
          <a:bodyPr/>
          <a:lstStyle/>
          <a:p>
            <a:pPr marL="0" lvl="0" indent="0">
              <a:buNone/>
            </a:pPr>
            <a:r>
              <a:rPr lang="en-GB" sz="2200" dirty="0"/>
              <a:t>What is the forward premium or discount, given the following quotes? </a:t>
            </a:r>
            <a:endParaRPr lang="pt-PT" sz="2200" dirty="0"/>
          </a:p>
          <a:p>
            <a:pPr marL="0" indent="0">
              <a:buNone/>
            </a:pPr>
            <a:r>
              <a:rPr lang="en-GB" sz="2200" dirty="0"/>
              <a:t>S(EUR/DRD) = 1.40 and F(EUR/DRD) = 1.42.</a:t>
            </a:r>
            <a:endParaRPr lang="pt-PT" sz="2200" dirty="0"/>
          </a:p>
          <a:p>
            <a:pPr marL="457200" lvl="0" indent="-457200">
              <a:buClrTx/>
              <a:buFont typeface="+mj-lt"/>
              <a:buAutoNum type="alphaLcParenR"/>
            </a:pPr>
            <a:r>
              <a:rPr lang="en-GB" sz="2200" dirty="0"/>
              <a:t> </a:t>
            </a:r>
            <a:r>
              <a:rPr lang="en-GB" sz="2200" i="1" dirty="0"/>
              <a:t>The DRD is at a discount of 1.41%</a:t>
            </a:r>
            <a:endParaRPr lang="pt-PT" sz="2200" i="1" dirty="0"/>
          </a:p>
          <a:p>
            <a:pPr marL="457200" lvl="0" indent="-457200">
              <a:buClrTx/>
              <a:buFont typeface="+mj-lt"/>
              <a:buAutoNum type="alphaLcParenR"/>
            </a:pPr>
            <a:r>
              <a:rPr lang="en-GB" sz="2200" dirty="0"/>
              <a:t> The DRD is at a premium of 1.43%</a:t>
            </a:r>
            <a:endParaRPr lang="pt-PT" sz="2200" dirty="0"/>
          </a:p>
          <a:p>
            <a:pPr marL="457200" lvl="0" indent="-457200">
              <a:buClrTx/>
              <a:buFont typeface="+mj-lt"/>
              <a:buAutoNum type="alphaLcParenR"/>
            </a:pPr>
            <a:r>
              <a:rPr lang="en-GB" sz="2200" dirty="0"/>
              <a:t> The DRD is at a premium of 1.41%</a:t>
            </a:r>
            <a:endParaRPr lang="pt-PT" sz="2200" dirty="0"/>
          </a:p>
          <a:p>
            <a:pPr marL="457200" lvl="0" indent="-457200">
              <a:buClrTx/>
              <a:buFont typeface="+mj-lt"/>
              <a:buAutoNum type="alphaLcParenR"/>
            </a:pPr>
            <a:r>
              <a:rPr lang="en-GB" sz="2200" dirty="0"/>
              <a:t> The DRD is at a discount of 1.43%</a:t>
            </a:r>
            <a:endParaRPr lang="pt-PT" sz="2200" dirty="0"/>
          </a:p>
          <a:p>
            <a:pPr marL="0" indent="0">
              <a:buNone/>
            </a:pPr>
            <a:endParaRPr lang="pt-PT" dirty="0" smtClean="0"/>
          </a:p>
          <a:p>
            <a:pPr marL="0" indent="0">
              <a:buNone/>
            </a:pPr>
            <a:r>
              <a:rPr lang="pt-PT" sz="2000" dirty="0" err="1" smtClean="0"/>
              <a:t>The</a:t>
            </a:r>
            <a:r>
              <a:rPr lang="pt-PT" sz="2000" dirty="0" smtClean="0"/>
              <a:t> </a:t>
            </a:r>
            <a:r>
              <a:rPr lang="pt-PT" sz="2000" dirty="0" err="1" smtClean="0"/>
              <a:t>premium</a:t>
            </a:r>
            <a:r>
              <a:rPr lang="pt-PT" sz="2000" dirty="0" smtClean="0"/>
              <a:t> (</a:t>
            </a:r>
            <a:r>
              <a:rPr lang="pt-PT" sz="2000" dirty="0" err="1" smtClean="0"/>
              <a:t>discount</a:t>
            </a:r>
            <a:r>
              <a:rPr lang="pt-PT" sz="2000" dirty="0" smtClean="0"/>
              <a:t>) </a:t>
            </a:r>
            <a:r>
              <a:rPr lang="pt-PT" sz="2000" dirty="0" err="1" smtClean="0"/>
              <a:t>of</a:t>
            </a:r>
            <a:r>
              <a:rPr lang="pt-PT" sz="2000" dirty="0" smtClean="0"/>
              <a:t> </a:t>
            </a:r>
            <a:r>
              <a:rPr lang="pt-PT" sz="2000" dirty="0" err="1" smtClean="0"/>
              <a:t>the</a:t>
            </a:r>
            <a:r>
              <a:rPr lang="pt-PT" sz="2000" dirty="0" smtClean="0"/>
              <a:t> DRD </a:t>
            </a:r>
            <a:r>
              <a:rPr lang="pt-PT" sz="2000" dirty="0" err="1" smtClean="0"/>
              <a:t>is</a:t>
            </a:r>
            <a:r>
              <a:rPr lang="pt-PT" sz="2000" dirty="0" smtClean="0"/>
              <a:t>  </a:t>
            </a:r>
          </a:p>
          <a:p>
            <a:pPr marL="0" indent="0">
              <a:buNone/>
            </a:pPr>
            <a:r>
              <a:rPr lang="pt-PT" sz="2000" dirty="0" smtClean="0"/>
              <a:t>[F(DRD/EUR) – S(DRD/EUR)]/</a:t>
            </a:r>
            <a:r>
              <a:rPr lang="pt-PT" sz="2000" dirty="0"/>
              <a:t>S(DRD/EUR</a:t>
            </a:r>
            <a:r>
              <a:rPr lang="pt-PT" sz="2000" dirty="0" smtClean="0"/>
              <a:t>)      =</a:t>
            </a:r>
          </a:p>
          <a:p>
            <a:pPr marL="0" indent="0">
              <a:buNone/>
            </a:pPr>
            <a:r>
              <a:rPr lang="pt-PT" sz="2000" dirty="0" smtClean="0"/>
              <a:t>[1.42</a:t>
            </a:r>
            <a:r>
              <a:rPr lang="pt-PT" sz="2000" baseline="30000" dirty="0" smtClean="0"/>
              <a:t>-1 </a:t>
            </a:r>
            <a:r>
              <a:rPr lang="pt-PT" sz="2000" dirty="0" smtClean="0"/>
              <a:t>- 1.40</a:t>
            </a:r>
            <a:r>
              <a:rPr lang="pt-PT" sz="2000" baseline="30000" dirty="0" smtClean="0"/>
              <a:t>-1</a:t>
            </a:r>
            <a:r>
              <a:rPr lang="pt-PT" sz="2000" dirty="0" smtClean="0"/>
              <a:t>] / 1.40</a:t>
            </a:r>
            <a:r>
              <a:rPr lang="pt-PT" sz="2000" baseline="30000" dirty="0" smtClean="0"/>
              <a:t>-1  </a:t>
            </a:r>
            <a:r>
              <a:rPr lang="pt-PT" sz="2000" dirty="0" smtClean="0"/>
              <a:t>= -0,01408   </a:t>
            </a:r>
          </a:p>
          <a:p>
            <a:pPr marL="0" indent="0">
              <a:buNone/>
            </a:pPr>
            <a:endParaRPr lang="pt-PT" dirty="0" smtClean="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4</a:t>
            </a:fld>
            <a:endParaRPr lang="pt-PT"/>
          </a:p>
        </p:txBody>
      </p:sp>
    </p:spTree>
    <p:extLst>
      <p:ext uri="{BB962C8B-B14F-4D97-AF65-F5344CB8AC3E}">
        <p14:creationId xmlns:p14="http://schemas.microsoft.com/office/powerpoint/2010/main" val="1038087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80728"/>
            <a:ext cx="7772400" cy="5039072"/>
          </a:xfrm>
        </p:spPr>
        <p:txBody>
          <a:bodyPr/>
          <a:lstStyle/>
          <a:p>
            <a:r>
              <a:rPr lang="en-US" dirty="0"/>
              <a:t>Looked at the literature and selected six variables to measure crisis incidence (</a:t>
            </a:r>
            <a:r>
              <a:rPr lang="en-US" sz="2000" dirty="0"/>
              <a:t>indicators that most often have been found to be statistically significant</a:t>
            </a:r>
            <a:r>
              <a:rPr lang="en-US" dirty="0"/>
              <a:t>) </a:t>
            </a:r>
          </a:p>
          <a:p>
            <a:pPr lvl="1"/>
            <a:r>
              <a:rPr lang="en-US" sz="2000" dirty="0"/>
              <a:t>drops in GDP and industrial production, </a:t>
            </a:r>
          </a:p>
          <a:p>
            <a:pPr lvl="1"/>
            <a:r>
              <a:rPr lang="en-US" sz="2000" dirty="0"/>
              <a:t>currency depreciation, </a:t>
            </a:r>
          </a:p>
          <a:p>
            <a:pPr lvl="1"/>
            <a:r>
              <a:rPr lang="en-US" sz="2000" dirty="0"/>
              <a:t>stock market performance, </a:t>
            </a:r>
          </a:p>
          <a:p>
            <a:pPr lvl="1"/>
            <a:r>
              <a:rPr lang="en-US" sz="2000" dirty="0"/>
              <a:t>reserve losses, </a:t>
            </a:r>
          </a:p>
          <a:p>
            <a:pPr lvl="1"/>
            <a:r>
              <a:rPr lang="en-US" sz="2000" dirty="0"/>
              <a:t>and participation in an IMF program</a:t>
            </a:r>
            <a:endParaRPr lang="pt-PT" sz="2000" dirty="0"/>
          </a:p>
          <a:p>
            <a:pPr>
              <a:spcAft>
                <a:spcPts val="1200"/>
              </a:spcAft>
            </a:pPr>
            <a:r>
              <a:rPr lang="pt-PT" dirty="0" err="1"/>
              <a:t>Findings</a:t>
            </a:r>
            <a:r>
              <a:rPr lang="pt-PT" dirty="0"/>
              <a:t>:</a:t>
            </a:r>
          </a:p>
          <a:p>
            <a:pPr lvl="1"/>
            <a:r>
              <a:rPr lang="en-US" sz="2000" dirty="0"/>
              <a:t>The </a:t>
            </a:r>
            <a:r>
              <a:rPr lang="en-US" sz="2000" u="sng" dirty="0"/>
              <a:t>level of reserves </a:t>
            </a:r>
            <a:r>
              <a:rPr lang="en-US" sz="2000" dirty="0"/>
              <a:t>in 2007 appears as a consistent and statistically significant leading indicator of who got hit by the 2008-09 crisis,</a:t>
            </a:r>
          </a:p>
          <a:p>
            <a:pPr lvl="1"/>
            <a:r>
              <a:rPr lang="en-US" sz="2000" u="sng" dirty="0"/>
              <a:t>Recent real appreciation </a:t>
            </a:r>
            <a:r>
              <a:rPr lang="en-US" sz="2000" dirty="0"/>
              <a:t>and the </a:t>
            </a:r>
            <a:r>
              <a:rPr lang="en-US" sz="2000" u="sng" dirty="0"/>
              <a:t>exchange rate regime </a:t>
            </a:r>
            <a:r>
              <a:rPr lang="en-US" sz="2000" dirty="0"/>
              <a:t>are statistically significant predictors of devaluation and of a measure of exchange market pressure during the current crisis</a:t>
            </a:r>
            <a:r>
              <a:rPr lang="en-US" dirty="0"/>
              <a:t>. </a:t>
            </a:r>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40</a:t>
            </a:fld>
            <a:endParaRPr lang="pt-PT"/>
          </a:p>
        </p:txBody>
      </p:sp>
      <p:sp>
        <p:nvSpPr>
          <p:cNvPr id="2" name="Title 1"/>
          <p:cNvSpPr>
            <a:spLocks noGrp="1"/>
          </p:cNvSpPr>
          <p:nvPr>
            <p:ph type="title"/>
          </p:nvPr>
        </p:nvSpPr>
        <p:spPr/>
        <p:txBody>
          <a:bodyPr/>
          <a:lstStyle/>
          <a:p>
            <a:endParaRPr lang="pt-PT" dirty="0"/>
          </a:p>
        </p:txBody>
      </p:sp>
    </p:spTree>
    <p:extLst>
      <p:ext uri="{BB962C8B-B14F-4D97-AF65-F5344CB8AC3E}">
        <p14:creationId xmlns:p14="http://schemas.microsoft.com/office/powerpoint/2010/main" val="3981707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14400" y="274638"/>
            <a:ext cx="7772400" cy="654050"/>
          </a:xfrm>
        </p:spPr>
        <p:txBody>
          <a:bodyPr/>
          <a:lstStyle/>
          <a:p>
            <a:r>
              <a:rPr lang="pt-PT" dirty="0" err="1"/>
              <a:t>References</a:t>
            </a:r>
            <a:endParaRPr lang="pt-PT" dirty="0"/>
          </a:p>
        </p:txBody>
      </p:sp>
      <p:sp>
        <p:nvSpPr>
          <p:cNvPr id="47107" name="Content Placeholder 2"/>
          <p:cNvSpPr>
            <a:spLocks noGrp="1"/>
          </p:cNvSpPr>
          <p:nvPr>
            <p:ph sz="quarter" idx="1"/>
          </p:nvPr>
        </p:nvSpPr>
        <p:spPr>
          <a:xfrm>
            <a:off x="857250" y="919163"/>
            <a:ext cx="7819206" cy="5390157"/>
          </a:xfrm>
        </p:spPr>
        <p:txBody>
          <a:bodyPr/>
          <a:lstStyle/>
          <a:p>
            <a:r>
              <a:rPr lang="en-GB" sz="2000" dirty="0" err="1"/>
              <a:t>Devenow</a:t>
            </a:r>
            <a:r>
              <a:rPr lang="en-GB" sz="2000" dirty="0"/>
              <a:t>, A., &amp;  Welch, I. (1996) Rational Herding in Financial </a:t>
            </a:r>
            <a:r>
              <a:rPr lang="en-GB" sz="2000" dirty="0" err="1"/>
              <a:t>Economics.</a:t>
            </a:r>
            <a:r>
              <a:rPr lang="en-GB" sz="2000" i="1" dirty="0" err="1"/>
              <a:t>European</a:t>
            </a:r>
            <a:r>
              <a:rPr lang="en-GB" sz="2000" i="1" dirty="0"/>
              <a:t> Economic Review,</a:t>
            </a:r>
            <a:r>
              <a:rPr lang="en-GB" sz="2000" dirty="0"/>
              <a:t> 40, 603–15.</a:t>
            </a:r>
            <a:endParaRPr lang="en-US" sz="2000" dirty="0"/>
          </a:p>
          <a:p>
            <a:r>
              <a:rPr lang="pt-PT" sz="2000" dirty="0" err="1"/>
              <a:t>Demirgüç-Kunt</a:t>
            </a:r>
            <a:r>
              <a:rPr lang="pt-PT" sz="2000" dirty="0"/>
              <a:t>, A. &amp; </a:t>
            </a:r>
            <a:r>
              <a:rPr lang="pt-PT" sz="2000" dirty="0" err="1"/>
              <a:t>Detragiache</a:t>
            </a:r>
            <a:r>
              <a:rPr lang="pt-PT" sz="2000" dirty="0"/>
              <a:t>, E. (1997)</a:t>
            </a:r>
            <a:r>
              <a:rPr lang="en-US" sz="2000" dirty="0"/>
              <a:t>The Determinants of Banking Crises - Evidence from Developing and Developed Countries, IMF  WP </a:t>
            </a:r>
            <a:r>
              <a:rPr lang="pt-PT" sz="2000" dirty="0"/>
              <a:t>97/106, http://www.imf.org/external/pubs/cat/longres.cfm?sk=2323.0</a:t>
            </a:r>
          </a:p>
          <a:p>
            <a:r>
              <a:rPr lang="en-US" sz="2000" dirty="0" err="1"/>
              <a:t>Dornbusch</a:t>
            </a:r>
            <a:r>
              <a:rPr lang="en-US" sz="2000" dirty="0"/>
              <a:t> , R. , Park, Y. &amp; </a:t>
            </a:r>
            <a:r>
              <a:rPr lang="en-US" sz="2000" dirty="0" err="1"/>
              <a:t>Claessens</a:t>
            </a:r>
            <a:r>
              <a:rPr lang="en-US" sz="2000" dirty="0"/>
              <a:t>, S. (2000) Contagion: Understanding How it Spreads, </a:t>
            </a:r>
            <a:r>
              <a:rPr lang="en-GB" sz="2000" i="1" dirty="0"/>
              <a:t>The World Bank Research Observer,  </a:t>
            </a:r>
            <a:r>
              <a:rPr lang="en-GB" sz="2000" dirty="0"/>
              <a:t>15,  2,  177–97.</a:t>
            </a:r>
            <a:endParaRPr lang="en-US" sz="2000" dirty="0"/>
          </a:p>
          <a:p>
            <a:r>
              <a:rPr lang="pt-PT" sz="2000" dirty="0"/>
              <a:t>Drazen, A. (1998) </a:t>
            </a:r>
            <a:r>
              <a:rPr lang="en-US" sz="2000" dirty="0"/>
              <a:t>Political Contagion in Currency Crises, mimeo, http://www1.worldbank.org/economicpolicy/managing%20volatility/contagion/documents/ciewp39.pdf </a:t>
            </a:r>
          </a:p>
          <a:p>
            <a:r>
              <a:rPr lang="pt-PT" sz="2000" dirty="0"/>
              <a:t>Goldstein, M., </a:t>
            </a:r>
            <a:r>
              <a:rPr lang="pt-PT" sz="2000" dirty="0" err="1"/>
              <a:t>Kaminsky</a:t>
            </a:r>
            <a:r>
              <a:rPr lang="pt-PT" sz="2000" dirty="0"/>
              <a:t>, G. and </a:t>
            </a:r>
            <a:r>
              <a:rPr lang="pt-PT" sz="2000" dirty="0" err="1"/>
              <a:t>Reinhart</a:t>
            </a:r>
            <a:r>
              <a:rPr lang="pt-PT" sz="2000" dirty="0"/>
              <a:t>, C. (2000) </a:t>
            </a:r>
            <a:r>
              <a:rPr lang="pt-PT" sz="2000" dirty="0" err="1"/>
              <a:t>Assessing</a:t>
            </a:r>
            <a:r>
              <a:rPr lang="pt-PT" sz="2000" dirty="0"/>
              <a:t> Financial </a:t>
            </a:r>
            <a:r>
              <a:rPr lang="pt-PT" sz="2000" dirty="0" err="1"/>
              <a:t>Vulnerability</a:t>
            </a:r>
            <a:r>
              <a:rPr lang="pt-PT" sz="2000" dirty="0"/>
              <a:t>: </a:t>
            </a:r>
            <a:r>
              <a:rPr lang="pt-PT" sz="2000" dirty="0" err="1"/>
              <a:t>An</a:t>
            </a:r>
            <a:r>
              <a:rPr lang="pt-PT" sz="2000" dirty="0"/>
              <a:t> </a:t>
            </a:r>
            <a:r>
              <a:rPr lang="pt-PT" sz="2000" dirty="0" err="1"/>
              <a:t>Early</a:t>
            </a:r>
            <a:r>
              <a:rPr lang="pt-PT" sz="2000" dirty="0"/>
              <a:t> </a:t>
            </a:r>
            <a:r>
              <a:rPr lang="pt-PT" sz="2000" dirty="0" err="1"/>
              <a:t>Warning</a:t>
            </a:r>
            <a:r>
              <a:rPr lang="pt-PT" sz="2000" dirty="0"/>
              <a:t> </a:t>
            </a:r>
            <a:r>
              <a:rPr lang="pt-PT" sz="2000" dirty="0" err="1"/>
              <a:t>System</a:t>
            </a:r>
            <a:r>
              <a:rPr lang="pt-PT" sz="2000" dirty="0"/>
              <a:t> for </a:t>
            </a:r>
            <a:r>
              <a:rPr lang="pt-PT" sz="2000" dirty="0" err="1"/>
              <a:t>Emerging</a:t>
            </a:r>
            <a:r>
              <a:rPr lang="pt-PT" sz="2000" dirty="0"/>
              <a:t> </a:t>
            </a:r>
            <a:r>
              <a:rPr lang="pt-PT" sz="2000" dirty="0" err="1"/>
              <a:t>Economies</a:t>
            </a:r>
            <a:r>
              <a:rPr lang="pt-PT" sz="2000" dirty="0"/>
              <a:t>, </a:t>
            </a:r>
            <a:r>
              <a:rPr lang="pt-PT" sz="2000" dirty="0" err="1"/>
              <a:t>Institute</a:t>
            </a:r>
            <a:r>
              <a:rPr lang="pt-PT" sz="2000" dirty="0"/>
              <a:t> for International </a:t>
            </a:r>
            <a:r>
              <a:rPr lang="pt-PT" sz="2000" dirty="0" err="1"/>
              <a:t>Economics</a:t>
            </a:r>
            <a:r>
              <a:rPr lang="pt-PT" sz="2000" dirty="0"/>
              <a:t> </a:t>
            </a:r>
          </a:p>
          <a:p>
            <a:r>
              <a:rPr lang="en-US" sz="2000" dirty="0" err="1"/>
              <a:t>Kaminsky</a:t>
            </a:r>
            <a:r>
              <a:rPr lang="en-US" sz="2000" dirty="0"/>
              <a:t>, G., </a:t>
            </a:r>
            <a:r>
              <a:rPr lang="en-US" sz="2000" dirty="0" err="1"/>
              <a:t>Lizondo</a:t>
            </a:r>
            <a:r>
              <a:rPr lang="en-US" sz="2000" dirty="0"/>
              <a:t>, S. and Reinhart, C. (1998) Leading Indicators of Currency Crisis, IMF Staff Papers, Vol. 45, No. 1.</a:t>
            </a:r>
          </a:p>
          <a:p>
            <a:endParaRPr lang="pt-PT" sz="2000" dirty="0"/>
          </a:p>
          <a:p>
            <a:endParaRPr lang="pt-PT" sz="2000" dirty="0"/>
          </a:p>
          <a:p>
            <a:endParaRPr lang="en-US" sz="2000" dirty="0"/>
          </a:p>
          <a:p>
            <a:endParaRPr lang="en-US" sz="2000" dirty="0"/>
          </a:p>
          <a:p>
            <a:pPr>
              <a:buFont typeface="Wingdings 2" pitchFamily="18" charset="2"/>
              <a:buNone/>
            </a:pPr>
            <a:endParaRPr lang="pt-PT" sz="2000" dirty="0"/>
          </a:p>
          <a:p>
            <a:endParaRPr lang="pt-PT" sz="2000" dirty="0"/>
          </a:p>
          <a:p>
            <a:endParaRPr lang="pt-PT" sz="2200" dirty="0"/>
          </a:p>
        </p:txBody>
      </p:sp>
      <p:sp>
        <p:nvSpPr>
          <p:cNvPr id="4" name="Slide Number Placeholder 3"/>
          <p:cNvSpPr>
            <a:spLocks noGrp="1"/>
          </p:cNvSpPr>
          <p:nvPr>
            <p:ph type="sldNum" sz="quarter" idx="12"/>
          </p:nvPr>
        </p:nvSpPr>
        <p:spPr/>
        <p:txBody>
          <a:bodyPr/>
          <a:lstStyle/>
          <a:p>
            <a:pPr>
              <a:defRPr/>
            </a:pPr>
            <a:fld id="{7697959B-689E-43AE-A4A8-4DB7A9508D96}" type="slidenum">
              <a:rPr lang="pt-PT" smtClean="0"/>
              <a:pPr>
                <a:defRPr/>
              </a:pPr>
              <a:t>41</a:t>
            </a:fld>
            <a:endParaRPr lang="pt-P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32656"/>
            <a:ext cx="7772400" cy="5687144"/>
          </a:xfrm>
        </p:spPr>
        <p:txBody>
          <a:bodyPr/>
          <a:lstStyle/>
          <a:p>
            <a:pPr marL="273050" lvl="1" indent="-273050">
              <a:spcBef>
                <a:spcPts val="575"/>
              </a:spcBef>
              <a:buClr>
                <a:schemeClr val="accent1"/>
              </a:buClr>
            </a:pPr>
            <a:r>
              <a:rPr lang="en-GB" sz="2000" dirty="0"/>
              <a:t>Masson, P. (1998) Contagion: Monsoonal Eﬀects, </a:t>
            </a:r>
            <a:r>
              <a:rPr lang="en-GB" sz="2000" dirty="0" err="1"/>
              <a:t>Spillovers</a:t>
            </a:r>
            <a:r>
              <a:rPr lang="en-GB" sz="2000" dirty="0"/>
              <a:t>, and Jumps Between Multiple Equilibria, </a:t>
            </a:r>
            <a:r>
              <a:rPr lang="en-GB" sz="2000" i="1" dirty="0"/>
              <a:t>IMF Working Paper </a:t>
            </a:r>
            <a:r>
              <a:rPr lang="en-GB" sz="2000" dirty="0"/>
              <a:t>No.142.</a:t>
            </a:r>
          </a:p>
          <a:p>
            <a:pPr marL="273050" lvl="1" indent="-273050">
              <a:spcBef>
                <a:spcPts val="575"/>
              </a:spcBef>
              <a:buClr>
                <a:schemeClr val="accent1"/>
              </a:buClr>
            </a:pPr>
            <a:r>
              <a:rPr lang="pt-PT" sz="2000" dirty="0" err="1">
                <a:cs typeface="JasmineUPC" pitchFamily="18" charset="-34"/>
              </a:rPr>
              <a:t>Moser</a:t>
            </a:r>
            <a:r>
              <a:rPr lang="pt-PT" sz="2000" dirty="0">
                <a:cs typeface="JasmineUPC" pitchFamily="18" charset="-34"/>
              </a:rPr>
              <a:t>, T. (2003) </a:t>
            </a:r>
            <a:r>
              <a:rPr lang="pt-PT" sz="2000" dirty="0" err="1">
                <a:cs typeface="JasmineUPC" pitchFamily="18" charset="-34"/>
              </a:rPr>
              <a:t>What</a:t>
            </a:r>
            <a:r>
              <a:rPr lang="pt-PT" sz="2000" dirty="0">
                <a:cs typeface="JasmineUPC" pitchFamily="18" charset="-34"/>
              </a:rPr>
              <a:t> </a:t>
            </a:r>
            <a:r>
              <a:rPr lang="pt-PT" sz="2000" dirty="0" err="1">
                <a:cs typeface="JasmineUPC" pitchFamily="18" charset="-34"/>
              </a:rPr>
              <a:t>is</a:t>
            </a:r>
            <a:r>
              <a:rPr lang="pt-PT" sz="2000" dirty="0">
                <a:cs typeface="JasmineUPC" pitchFamily="18" charset="-34"/>
              </a:rPr>
              <a:t> International Financial </a:t>
            </a:r>
            <a:r>
              <a:rPr lang="pt-PT" sz="2000" dirty="0" err="1">
                <a:cs typeface="JasmineUPC" pitchFamily="18" charset="-34"/>
              </a:rPr>
              <a:t>Contagion</a:t>
            </a:r>
            <a:r>
              <a:rPr lang="pt-PT" sz="2000" dirty="0">
                <a:cs typeface="JasmineUPC" pitchFamily="18" charset="-34"/>
              </a:rPr>
              <a:t>? </a:t>
            </a:r>
            <a:r>
              <a:rPr lang="fr-FR" sz="2000" i="1" dirty="0"/>
              <a:t>International Finance</a:t>
            </a:r>
            <a:r>
              <a:rPr lang="fr-FR" sz="2000" dirty="0"/>
              <a:t> 6, 2, 157–178.</a:t>
            </a:r>
            <a:endParaRPr lang="en-GB" sz="2000" dirty="0">
              <a:cs typeface="JasmineUPC" pitchFamily="18" charset="-34"/>
            </a:endParaRPr>
          </a:p>
          <a:p>
            <a:pPr marL="273050" lvl="1" indent="-273050">
              <a:spcBef>
                <a:spcPts val="575"/>
              </a:spcBef>
              <a:buClr>
                <a:schemeClr val="accent1"/>
              </a:buClr>
            </a:pPr>
            <a:r>
              <a:rPr lang="en-GB" sz="2000" dirty="0" err="1">
                <a:cs typeface="JasmineUPC" pitchFamily="18" charset="-34"/>
              </a:rPr>
              <a:t>Pesenti</a:t>
            </a:r>
            <a:r>
              <a:rPr lang="en-GB" sz="2000" dirty="0">
                <a:cs typeface="JasmineUPC" pitchFamily="18" charset="-34"/>
              </a:rPr>
              <a:t>, P. &amp; </a:t>
            </a:r>
            <a:r>
              <a:rPr lang="en-GB" sz="2000" dirty="0" err="1">
                <a:cs typeface="JasmineUPC" pitchFamily="18" charset="-34"/>
              </a:rPr>
              <a:t>Tilee</a:t>
            </a:r>
            <a:r>
              <a:rPr lang="en-GB" sz="2000" dirty="0">
                <a:cs typeface="JasmineUPC" pitchFamily="18" charset="-34"/>
              </a:rPr>
              <a:t>, C. (2000) The Economics of Currency Crises and Contagion: an Introduction, </a:t>
            </a:r>
            <a:r>
              <a:rPr lang="en-GB" sz="2000" i="1" dirty="0">
                <a:cs typeface="JasmineUPC" pitchFamily="18" charset="-34"/>
              </a:rPr>
              <a:t>FRBNY Economic Policy Review, </a:t>
            </a:r>
            <a:r>
              <a:rPr lang="en-GB" sz="2000" dirty="0">
                <a:cs typeface="JasmineUPC" pitchFamily="18" charset="-34"/>
              </a:rPr>
              <a:t>September, 3-16.</a:t>
            </a:r>
          </a:p>
          <a:p>
            <a:endParaRPr lang="en-GB" sz="2000"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42</a:t>
            </a:fld>
            <a:endParaRPr lang="pt-PT"/>
          </a:p>
        </p:txBody>
      </p:sp>
    </p:spTree>
    <p:extLst>
      <p:ext uri="{BB962C8B-B14F-4D97-AF65-F5344CB8AC3E}">
        <p14:creationId xmlns:p14="http://schemas.microsoft.com/office/powerpoint/2010/main" val="886833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988840"/>
            <a:ext cx="7772400" cy="4030960"/>
          </a:xfrm>
        </p:spPr>
        <p:txBody>
          <a:bodyPr/>
          <a:lstStyle/>
          <a:p>
            <a:pPr lvl="1"/>
            <a:r>
              <a:rPr lang="en-GB" dirty="0" smtClean="0"/>
              <a:t>Types of financial crises and explanations of financial crises.</a:t>
            </a:r>
          </a:p>
          <a:p>
            <a:pPr marL="319088" lvl="1" indent="0">
              <a:buNone/>
            </a:pPr>
            <a:endParaRPr lang="en-GB" dirty="0" smtClean="0"/>
          </a:p>
          <a:p>
            <a:pPr lvl="1"/>
            <a:r>
              <a:rPr lang="en-GB" dirty="0" smtClean="0"/>
              <a:t>Contagion</a:t>
            </a:r>
            <a:r>
              <a:rPr lang="en-US" dirty="0"/>
              <a:t>.</a:t>
            </a:r>
          </a:p>
          <a:p>
            <a:pPr lvl="1"/>
            <a:endParaRPr lang="pt-PT" dirty="0"/>
          </a:p>
          <a:p>
            <a:pPr lvl="1"/>
            <a:r>
              <a:rPr lang="en-US" dirty="0"/>
              <a:t>Presentation of the paper</a:t>
            </a:r>
            <a:endParaRPr lang="pt-PT" dirty="0"/>
          </a:p>
          <a:p>
            <a:pPr lvl="2"/>
            <a:r>
              <a:rPr lang="en-US" i="1" dirty="0" err="1"/>
              <a:t>Dornbusch</a:t>
            </a:r>
            <a:r>
              <a:rPr lang="en-US" i="1" dirty="0"/>
              <a:t>, Park, </a:t>
            </a:r>
            <a:r>
              <a:rPr lang="en-US" i="1" dirty="0" err="1"/>
              <a:t>Claessens</a:t>
            </a:r>
            <a:r>
              <a:rPr lang="en-US" i="1" dirty="0"/>
              <a:t>, (2000)</a:t>
            </a:r>
            <a:r>
              <a:rPr lang="en-US" dirty="0"/>
              <a:t> </a:t>
            </a:r>
            <a:r>
              <a:rPr lang="en-US" b="1" dirty="0"/>
              <a:t>Contagion: understanding how it spreads, </a:t>
            </a:r>
            <a:r>
              <a:rPr lang="en-US" dirty="0"/>
              <a:t>The World Bank Research Observer, vol.15, no.2, pp.177-97</a:t>
            </a:r>
            <a:endParaRPr lang="pt-PT" dirty="0"/>
          </a:p>
          <a:p>
            <a:pPr marL="593725" lvl="2" indent="0">
              <a:buNone/>
            </a:pPr>
            <a:r>
              <a:rPr lang="en-US" dirty="0" smtClean="0"/>
              <a:t> </a:t>
            </a:r>
          </a:p>
          <a:p>
            <a:pPr lvl="1"/>
            <a:r>
              <a:rPr lang="en-GB" dirty="0"/>
              <a:t>Leading indicators. </a:t>
            </a:r>
          </a:p>
          <a:p>
            <a:pPr marL="319088" lvl="1" indent="0">
              <a:buNone/>
            </a:pPr>
            <a:endParaRPr lang="pt-PT" dirty="0"/>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5</a:t>
            </a:fld>
            <a:endParaRPr lang="pt-PT"/>
          </a:p>
        </p:txBody>
      </p:sp>
      <p:sp>
        <p:nvSpPr>
          <p:cNvPr id="5" name="Rectangle 7"/>
          <p:cNvSpPr>
            <a:spLocks noGrp="1"/>
          </p:cNvSpPr>
          <p:nvPr>
            <p:ph type="title" idx="4294967295"/>
          </p:nvPr>
        </p:nvSpPr>
        <p:spPr>
          <a:xfrm>
            <a:off x="914400" y="274638"/>
            <a:ext cx="7772400" cy="1143000"/>
          </a:xfrm>
        </p:spPr>
        <p:txBody>
          <a:bodyPr/>
          <a:lstStyle/>
          <a:p>
            <a:pPr algn="ctr"/>
            <a:r>
              <a:rPr lang="pt-PT" dirty="0"/>
              <a:t>Financial </a:t>
            </a:r>
            <a:r>
              <a:rPr lang="pt-PT" dirty="0" err="1"/>
              <a:t>Turmoil</a:t>
            </a:r>
            <a:endParaRPr lang="pt-PT" dirty="0"/>
          </a:p>
        </p:txBody>
      </p:sp>
    </p:spTree>
    <p:extLst>
      <p:ext uri="{BB962C8B-B14F-4D97-AF65-F5344CB8AC3E}">
        <p14:creationId xmlns:p14="http://schemas.microsoft.com/office/powerpoint/2010/main" val="3628680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2883DE0-91A1-4A33-9F3A-C76AE8E85912}"/>
              </a:ext>
            </a:extLst>
          </p:cNvPr>
          <p:cNvSpPr>
            <a:spLocks noGrp="1"/>
          </p:cNvSpPr>
          <p:nvPr>
            <p:ph sz="quarter" idx="1"/>
          </p:nvPr>
        </p:nvSpPr>
        <p:spPr>
          <a:xfrm>
            <a:off x="914400" y="404664"/>
            <a:ext cx="7772400" cy="5615136"/>
          </a:xfrm>
        </p:spPr>
        <p:txBody>
          <a:bodyPr/>
          <a:lstStyle/>
          <a:p>
            <a:pPr marL="0" indent="0">
              <a:buNone/>
            </a:pPr>
            <a:r>
              <a:rPr lang="pt-PT" sz="2800" dirty="0" err="1" smtClean="0"/>
              <a:t>Introduction</a:t>
            </a:r>
            <a:endParaRPr lang="pt-PT" sz="2800" dirty="0" smtClean="0"/>
          </a:p>
          <a:p>
            <a:pPr marL="0" indent="0">
              <a:buNone/>
            </a:pPr>
            <a:endParaRPr lang="pt-PT" sz="2800" dirty="0"/>
          </a:p>
          <a:p>
            <a:r>
              <a:rPr lang="en-US" sz="2400" dirty="0"/>
              <a:t>Financial crises and contagion are the subjects of a </a:t>
            </a:r>
            <a:r>
              <a:rPr lang="pt-PT" sz="2400" dirty="0"/>
              <a:t>vast body of research.</a:t>
            </a:r>
          </a:p>
          <a:p>
            <a:r>
              <a:rPr lang="en-US" sz="2400" dirty="0" smtClean="0"/>
              <a:t>Keeping </a:t>
            </a:r>
            <a:r>
              <a:rPr lang="en-US" sz="2400" dirty="0"/>
              <a:t>with the long tradition of crises, each crisis seems attributable to factors that were not singled out as explaining </a:t>
            </a:r>
            <a:r>
              <a:rPr lang="pt-PT" sz="2400" dirty="0"/>
              <a:t>the previous. Crises </a:t>
            </a:r>
            <a:r>
              <a:rPr lang="en-US" sz="2400" dirty="0"/>
              <a:t>present a number of puzzles for standard economic theory</a:t>
            </a:r>
            <a:r>
              <a:rPr lang="en-US" sz="2400" dirty="0" smtClean="0"/>
              <a:t>.</a:t>
            </a:r>
          </a:p>
          <a:p>
            <a:pPr marL="0" indent="0">
              <a:buNone/>
            </a:pPr>
            <a:endParaRPr lang="en-US" sz="2400" dirty="0"/>
          </a:p>
          <a:p>
            <a:pPr marL="0" indent="0">
              <a:buNone/>
            </a:pPr>
            <a:r>
              <a:rPr lang="pt-PT" sz="2200" i="1" dirty="0"/>
              <a:t>Knyazeva, Knyazeva and Stiglitz 2012, Crises and contagion: a survey</a:t>
            </a:r>
            <a:endParaRPr lang="pt-PT" sz="2200" dirty="0"/>
          </a:p>
        </p:txBody>
      </p:sp>
      <p:sp>
        <p:nvSpPr>
          <p:cNvPr id="4" name="Slide Number Placeholder 3">
            <a:extLst>
              <a:ext uri="{FF2B5EF4-FFF2-40B4-BE49-F238E27FC236}">
                <a16:creationId xmlns="" xmlns:a16="http://schemas.microsoft.com/office/drawing/2014/main" id="{F0DF118E-A588-4FCF-A369-FE8DB9C70762}"/>
              </a:ext>
            </a:extLst>
          </p:cNvPr>
          <p:cNvSpPr>
            <a:spLocks noGrp="1"/>
          </p:cNvSpPr>
          <p:nvPr>
            <p:ph type="sldNum" sz="quarter" idx="12"/>
          </p:nvPr>
        </p:nvSpPr>
        <p:spPr/>
        <p:txBody>
          <a:bodyPr/>
          <a:lstStyle/>
          <a:p>
            <a:pPr>
              <a:defRPr/>
            </a:pPr>
            <a:fld id="{36B38CD7-7748-4508-92EA-7C46F7B8DA69}" type="slidenum">
              <a:rPr lang="pt-PT" smtClean="0"/>
              <a:pPr>
                <a:defRPr/>
              </a:pPr>
              <a:t>6</a:t>
            </a:fld>
            <a:endParaRPr lang="pt-PT"/>
          </a:p>
        </p:txBody>
      </p:sp>
    </p:spTree>
    <p:extLst>
      <p:ext uri="{BB962C8B-B14F-4D97-AF65-F5344CB8AC3E}">
        <p14:creationId xmlns:p14="http://schemas.microsoft.com/office/powerpoint/2010/main" val="2583851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B7465746-0CBD-43C0-91B2-E7A940317E3F}" type="slidenum">
              <a:rPr lang="pt-PT"/>
              <a:pPr>
                <a:defRPr/>
              </a:pPr>
              <a:t>7</a:t>
            </a:fld>
            <a:endParaRPr lang="pt-PT"/>
          </a:p>
        </p:txBody>
      </p:sp>
      <p:sp>
        <p:nvSpPr>
          <p:cNvPr id="10243" name="Rectangle 7"/>
          <p:cNvSpPr>
            <a:spLocks noGrp="1"/>
          </p:cNvSpPr>
          <p:nvPr>
            <p:ph type="title" idx="4294967295"/>
          </p:nvPr>
        </p:nvSpPr>
        <p:spPr/>
        <p:txBody>
          <a:bodyPr/>
          <a:lstStyle/>
          <a:p>
            <a:r>
              <a:rPr lang="pt-PT" sz="3000" dirty="0"/>
              <a:t>Financial </a:t>
            </a:r>
            <a:r>
              <a:rPr lang="pt-PT" sz="3000" dirty="0" err="1"/>
              <a:t>Turmoil</a:t>
            </a:r>
            <a:endParaRPr lang="pt-PT" sz="3000" dirty="0"/>
          </a:p>
        </p:txBody>
      </p:sp>
      <p:sp>
        <p:nvSpPr>
          <p:cNvPr id="31752" name="Rectangle 8"/>
          <p:cNvSpPr>
            <a:spLocks noGrp="1"/>
          </p:cNvSpPr>
          <p:nvPr>
            <p:ph type="body" idx="4294967295"/>
          </p:nvPr>
        </p:nvSpPr>
        <p:spPr/>
        <p:txBody>
          <a:bodyPr/>
          <a:lstStyle/>
          <a:p>
            <a:pPr>
              <a:lnSpc>
                <a:spcPct val="90000"/>
              </a:lnSpc>
              <a:spcBef>
                <a:spcPts val="1200"/>
              </a:spcBef>
              <a:defRPr/>
            </a:pPr>
            <a:r>
              <a:rPr lang="pt-PT" sz="2400" dirty="0"/>
              <a:t>Financial crises: </a:t>
            </a:r>
            <a:r>
              <a:rPr lang="pt-PT" sz="2400" dirty="0" err="1"/>
              <a:t>banking</a:t>
            </a:r>
            <a:r>
              <a:rPr lang="pt-PT" sz="2400" dirty="0"/>
              <a:t> and/</a:t>
            </a:r>
            <a:r>
              <a:rPr lang="pt-PT" sz="2400" dirty="0" err="1"/>
              <a:t>or</a:t>
            </a:r>
            <a:r>
              <a:rPr lang="pt-PT" sz="2400" dirty="0"/>
              <a:t> currency (balance of </a:t>
            </a:r>
            <a:r>
              <a:rPr lang="pt-PT" sz="2400" dirty="0" err="1"/>
              <a:t>payments</a:t>
            </a:r>
            <a:r>
              <a:rPr lang="pt-PT" sz="2400" dirty="0"/>
              <a:t>), </a:t>
            </a:r>
            <a:r>
              <a:rPr lang="pt-PT" sz="2400" dirty="0" err="1"/>
              <a:t>sovereign</a:t>
            </a:r>
            <a:r>
              <a:rPr lang="pt-PT" sz="2400" dirty="0"/>
              <a:t> </a:t>
            </a:r>
            <a:r>
              <a:rPr lang="pt-PT" sz="2400" dirty="0" err="1"/>
              <a:t>debt</a:t>
            </a:r>
            <a:r>
              <a:rPr lang="pt-PT" sz="2400" dirty="0"/>
              <a:t>, </a:t>
            </a:r>
            <a:r>
              <a:rPr lang="pt-PT" sz="2400" dirty="0" err="1"/>
              <a:t>hyperinflation</a:t>
            </a:r>
            <a:r>
              <a:rPr lang="pt-PT" sz="2400" dirty="0"/>
              <a:t>.</a:t>
            </a:r>
          </a:p>
          <a:p>
            <a:pPr>
              <a:lnSpc>
                <a:spcPct val="90000"/>
              </a:lnSpc>
              <a:spcBef>
                <a:spcPts val="1200"/>
              </a:spcBef>
              <a:defRPr/>
            </a:pPr>
            <a:endParaRPr lang="pt-PT" sz="2400" dirty="0"/>
          </a:p>
          <a:p>
            <a:pPr>
              <a:lnSpc>
                <a:spcPct val="90000"/>
              </a:lnSpc>
              <a:spcBef>
                <a:spcPts val="1200"/>
              </a:spcBef>
              <a:defRPr/>
            </a:pPr>
            <a:r>
              <a:rPr lang="pt-PT" sz="2400" dirty="0" err="1">
                <a:solidFill>
                  <a:schemeClr val="accent1"/>
                </a:solidFill>
                <a:effectLst>
                  <a:outerShdw blurRad="38100" dist="38100" dir="2700000" algn="tl">
                    <a:srgbClr val="C0C0C0"/>
                  </a:outerShdw>
                </a:effectLst>
                <a:latin typeface="Verdana" pitchFamily="34" charset="0"/>
              </a:rPr>
              <a:t>Banking</a:t>
            </a:r>
            <a:r>
              <a:rPr lang="pt-PT" sz="2400" dirty="0">
                <a:solidFill>
                  <a:schemeClr val="accent1"/>
                </a:solidFill>
                <a:effectLst>
                  <a:outerShdw blurRad="38100" dist="38100" dir="2700000" algn="tl">
                    <a:srgbClr val="C0C0C0"/>
                  </a:outerShdw>
                </a:effectLst>
                <a:latin typeface="Verdana" pitchFamily="34" charset="0"/>
              </a:rPr>
              <a:t> Crises </a:t>
            </a:r>
          </a:p>
          <a:p>
            <a:pPr lvl="1">
              <a:lnSpc>
                <a:spcPct val="90000"/>
              </a:lnSpc>
              <a:spcBef>
                <a:spcPts val="1200"/>
              </a:spcBef>
              <a:defRPr/>
            </a:pPr>
            <a:r>
              <a:rPr lang="en-US" altLang="pt-PT" dirty="0" smtClean="0"/>
              <a:t>Nonperforming </a:t>
            </a:r>
            <a:r>
              <a:rPr lang="en-US" altLang="pt-PT" dirty="0"/>
              <a:t>loans amount to or exceed 15 to 20% of total bank loans;</a:t>
            </a:r>
          </a:p>
          <a:p>
            <a:pPr lvl="1">
              <a:lnSpc>
                <a:spcPct val="90000"/>
              </a:lnSpc>
              <a:spcBef>
                <a:spcPts val="1200"/>
              </a:spcBef>
              <a:defRPr/>
            </a:pPr>
            <a:r>
              <a:rPr lang="pt-PT" dirty="0" err="1" smtClean="0"/>
              <a:t>Collapse</a:t>
            </a:r>
            <a:r>
              <a:rPr lang="pt-PT" dirty="0" smtClean="0"/>
              <a:t> </a:t>
            </a:r>
            <a:r>
              <a:rPr lang="pt-PT" dirty="0" err="1"/>
              <a:t>of</a:t>
            </a:r>
            <a:r>
              <a:rPr lang="pt-PT" dirty="0"/>
              <a:t> financial </a:t>
            </a:r>
            <a:r>
              <a:rPr lang="pt-PT" dirty="0" err="1"/>
              <a:t>institutions</a:t>
            </a:r>
            <a:r>
              <a:rPr lang="pt-PT" dirty="0"/>
              <a:t>. </a:t>
            </a:r>
            <a:r>
              <a:rPr lang="pt-PT" dirty="0" err="1"/>
              <a:t>Systemic</a:t>
            </a:r>
            <a:r>
              <a:rPr lang="pt-PT" dirty="0"/>
              <a:t> </a:t>
            </a:r>
            <a:r>
              <a:rPr lang="pt-PT" dirty="0" err="1"/>
              <a:t>banking</a:t>
            </a:r>
            <a:r>
              <a:rPr lang="pt-PT" dirty="0"/>
              <a:t> </a:t>
            </a:r>
            <a:r>
              <a:rPr lang="pt-PT" dirty="0" err="1"/>
              <a:t>failures</a:t>
            </a:r>
            <a:r>
              <a:rPr lang="pt-PT" dirty="0"/>
              <a:t>. </a:t>
            </a:r>
          </a:p>
          <a:p>
            <a:pPr lvl="1">
              <a:lnSpc>
                <a:spcPct val="90000"/>
              </a:lnSpc>
              <a:spcBef>
                <a:spcPts val="1200"/>
              </a:spcBef>
              <a:defRPr/>
            </a:pPr>
            <a:r>
              <a:rPr lang="pt-PT" dirty="0" err="1"/>
              <a:t>Situations</a:t>
            </a:r>
            <a:r>
              <a:rPr lang="pt-PT" dirty="0"/>
              <a:t> </a:t>
            </a:r>
            <a:r>
              <a:rPr lang="pt-PT" dirty="0" err="1"/>
              <a:t>of</a:t>
            </a:r>
            <a:r>
              <a:rPr lang="pt-PT" dirty="0"/>
              <a:t> </a:t>
            </a:r>
            <a:r>
              <a:rPr lang="pt-PT" dirty="0" err="1"/>
              <a:t>panic</a:t>
            </a:r>
            <a:r>
              <a:rPr lang="pt-PT" dirty="0"/>
              <a:t>, </a:t>
            </a:r>
            <a:r>
              <a:rPr lang="pt-PT" dirty="0" err="1"/>
              <a:t>with</a:t>
            </a:r>
            <a:r>
              <a:rPr lang="pt-PT" dirty="0"/>
              <a:t> too </a:t>
            </a:r>
            <a:r>
              <a:rPr lang="pt-PT" dirty="0" err="1"/>
              <a:t>many</a:t>
            </a:r>
            <a:r>
              <a:rPr lang="pt-PT" dirty="0"/>
              <a:t> </a:t>
            </a:r>
            <a:r>
              <a:rPr lang="pt-PT" dirty="0" err="1"/>
              <a:t>withdrawals</a:t>
            </a:r>
            <a:r>
              <a:rPr lang="pt-PT" dirty="0"/>
              <a:t> </a:t>
            </a:r>
            <a:r>
              <a:rPr lang="pt-PT" dirty="0" err="1"/>
              <a:t>of</a:t>
            </a:r>
            <a:r>
              <a:rPr lang="pt-PT" dirty="0"/>
              <a:t> </a:t>
            </a:r>
            <a:r>
              <a:rPr lang="pt-PT" dirty="0" err="1"/>
              <a:t>deposits</a:t>
            </a:r>
            <a:r>
              <a:rPr lang="pt-PT" dirty="0"/>
              <a:t>.</a:t>
            </a:r>
          </a:p>
          <a:p>
            <a:pPr lvl="1">
              <a:lnSpc>
                <a:spcPct val="90000"/>
              </a:lnSpc>
              <a:spcBef>
                <a:spcPts val="1200"/>
              </a:spcBef>
              <a:buFont typeface="Wingdings" pitchFamily="2" charset="2"/>
              <a:buChar char="§"/>
              <a:defRPr/>
            </a:pPr>
            <a:r>
              <a:rPr lang="pt-PT" dirty="0" err="1"/>
              <a:t>Massive</a:t>
            </a:r>
            <a:r>
              <a:rPr lang="pt-PT" dirty="0"/>
              <a:t> </a:t>
            </a:r>
            <a:r>
              <a:rPr lang="pt-PT" dirty="0" err="1"/>
              <a:t>governmental</a:t>
            </a:r>
            <a:r>
              <a:rPr lang="pt-PT" dirty="0"/>
              <a:t> </a:t>
            </a:r>
            <a:r>
              <a:rPr lang="pt-PT" dirty="0" err="1"/>
              <a:t>intervention</a:t>
            </a:r>
            <a:r>
              <a:rPr lang="pt-PT" sz="2200" dirty="0"/>
              <a:t>.</a:t>
            </a:r>
          </a:p>
          <a:p>
            <a:pPr>
              <a:lnSpc>
                <a:spcPct val="90000"/>
              </a:lnSpc>
              <a:defRPr/>
            </a:pPr>
            <a:endParaRPr lang="pt-PT" sz="2400" dirty="0"/>
          </a:p>
        </p:txBody>
      </p:sp>
      <p:sp>
        <p:nvSpPr>
          <p:cNvPr id="4" name="Slide Number Placeholder 3"/>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1A3A5C3-C76F-488D-B96F-5DCD09D2414F}" type="slidenum">
              <a:rPr lang="pt-PT" sz="1400">
                <a:solidFill>
                  <a:srgbClr val="FFFFFF"/>
                </a:solidFill>
                <a:latin typeface="+mj-lt"/>
                <a:ea typeface="+mj-ea"/>
                <a:cs typeface="+mj-cs"/>
              </a:rPr>
              <a:pPr algn="ctr" fontAlgn="auto">
                <a:spcBef>
                  <a:spcPts val="0"/>
                </a:spcBef>
                <a:spcAft>
                  <a:spcPts val="0"/>
                </a:spcAft>
                <a:defRPr/>
              </a:pPr>
              <a:t>7</a:t>
            </a:fld>
            <a:endParaRPr lang="pt-PT" sz="1400">
              <a:solidFill>
                <a:srgbClr val="FFFFFF"/>
              </a:solidFill>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2"/>
          <p:cNvSpPr>
            <a:spLocks noGrp="1"/>
          </p:cNvSpPr>
          <p:nvPr>
            <p:ph type="sldNum" sz="quarter" idx="12"/>
          </p:nvPr>
        </p:nvSpPr>
        <p:spPr/>
        <p:txBody>
          <a:bodyPr/>
          <a:lstStyle/>
          <a:p>
            <a:pPr>
              <a:defRPr/>
            </a:pPr>
            <a:fld id="{64A5F637-AD7C-48F5-BD53-00BD185FB86F}" type="slidenum">
              <a:rPr lang="pt-PT"/>
              <a:pPr>
                <a:defRPr/>
              </a:pPr>
              <a:t>8</a:t>
            </a:fld>
            <a:endParaRPr lang="pt-PT"/>
          </a:p>
        </p:txBody>
      </p:sp>
      <p:sp>
        <p:nvSpPr>
          <p:cNvPr id="57347" name="Rectangle 3"/>
          <p:cNvSpPr>
            <a:spLocks noGrp="1"/>
          </p:cNvSpPr>
          <p:nvPr>
            <p:ph type="body" idx="1"/>
          </p:nvPr>
        </p:nvSpPr>
        <p:spPr>
          <a:xfrm>
            <a:off x="914400" y="549275"/>
            <a:ext cx="7772400" cy="5470525"/>
          </a:xfrm>
        </p:spPr>
        <p:txBody>
          <a:bodyPr/>
          <a:lstStyle/>
          <a:p>
            <a:pPr>
              <a:defRPr/>
            </a:pPr>
            <a:r>
              <a:rPr lang="pt-PT" sz="2400" dirty="0" err="1">
                <a:solidFill>
                  <a:schemeClr val="accent1"/>
                </a:solidFill>
                <a:effectLst>
                  <a:outerShdw blurRad="38100" dist="38100" dir="2700000" algn="tl">
                    <a:srgbClr val="C0C0C0"/>
                  </a:outerShdw>
                </a:effectLst>
                <a:latin typeface="Verdana" pitchFamily="34" charset="0"/>
              </a:rPr>
              <a:t>Currency</a:t>
            </a:r>
            <a:r>
              <a:rPr lang="pt-PT" sz="2400" dirty="0">
                <a:solidFill>
                  <a:schemeClr val="accent1"/>
                </a:solidFill>
                <a:effectLst>
                  <a:outerShdw blurRad="38100" dist="38100" dir="2700000" algn="tl">
                    <a:srgbClr val="C0C0C0"/>
                  </a:outerShdw>
                </a:effectLst>
                <a:latin typeface="Verdana" pitchFamily="34" charset="0"/>
              </a:rPr>
              <a:t> (</a:t>
            </a:r>
            <a:r>
              <a:rPr lang="pt-PT" sz="2200" dirty="0">
                <a:solidFill>
                  <a:schemeClr val="accent1"/>
                </a:solidFill>
                <a:effectLst>
                  <a:outerShdw blurRad="38100" dist="38100" dir="2700000" algn="tl">
                    <a:srgbClr val="C0C0C0"/>
                  </a:outerShdw>
                </a:effectLst>
                <a:latin typeface="Verdana" pitchFamily="34" charset="0"/>
              </a:rPr>
              <a:t>Balance of </a:t>
            </a:r>
            <a:r>
              <a:rPr lang="pt-PT" sz="2200" dirty="0" err="1">
                <a:solidFill>
                  <a:schemeClr val="accent1"/>
                </a:solidFill>
                <a:effectLst>
                  <a:outerShdw blurRad="38100" dist="38100" dir="2700000" algn="tl">
                    <a:srgbClr val="C0C0C0"/>
                  </a:outerShdw>
                </a:effectLst>
                <a:latin typeface="Verdana" pitchFamily="34" charset="0"/>
              </a:rPr>
              <a:t>Payments</a:t>
            </a:r>
            <a:r>
              <a:rPr lang="pt-PT" sz="2400" dirty="0">
                <a:solidFill>
                  <a:schemeClr val="accent1"/>
                </a:solidFill>
                <a:effectLst>
                  <a:outerShdw blurRad="38100" dist="38100" dir="2700000" algn="tl">
                    <a:srgbClr val="C0C0C0"/>
                  </a:outerShdw>
                </a:effectLst>
                <a:latin typeface="Verdana" pitchFamily="34" charset="0"/>
              </a:rPr>
              <a:t>) Crises </a:t>
            </a:r>
          </a:p>
          <a:p>
            <a:pPr>
              <a:defRPr/>
            </a:pPr>
            <a:r>
              <a:rPr lang="pt-PT" sz="2200" dirty="0" err="1"/>
              <a:t>When</a:t>
            </a:r>
            <a:r>
              <a:rPr lang="pt-PT" sz="2200" dirty="0"/>
              <a:t> </a:t>
            </a:r>
            <a:r>
              <a:rPr lang="pt-PT" sz="2200" dirty="0" err="1"/>
              <a:t>there</a:t>
            </a:r>
            <a:r>
              <a:rPr lang="pt-PT" sz="2200" dirty="0"/>
              <a:t> </a:t>
            </a:r>
            <a:r>
              <a:rPr lang="pt-PT" sz="2200" dirty="0" err="1"/>
              <a:t>is</a:t>
            </a:r>
            <a:r>
              <a:rPr lang="pt-PT" sz="2200" dirty="0"/>
              <a:t> </a:t>
            </a:r>
            <a:r>
              <a:rPr lang="pt-PT" sz="2200" dirty="0" err="1"/>
              <a:t>massive</a:t>
            </a:r>
            <a:r>
              <a:rPr lang="pt-PT" sz="2200" dirty="0"/>
              <a:t> sale </a:t>
            </a:r>
            <a:r>
              <a:rPr lang="pt-PT" sz="2200" dirty="0" err="1"/>
              <a:t>of</a:t>
            </a:r>
            <a:r>
              <a:rPr lang="pt-PT" sz="2200" dirty="0"/>
              <a:t> a currency (</a:t>
            </a:r>
            <a:r>
              <a:rPr lang="pt-PT" sz="2200" dirty="0" err="1"/>
              <a:t>speculative</a:t>
            </a:r>
            <a:r>
              <a:rPr lang="pt-PT" sz="2200" dirty="0"/>
              <a:t> </a:t>
            </a:r>
            <a:r>
              <a:rPr lang="pt-PT" sz="2200" dirty="0" err="1"/>
              <a:t>attack</a:t>
            </a:r>
            <a:r>
              <a:rPr lang="pt-PT" sz="2200" dirty="0"/>
              <a:t>). </a:t>
            </a:r>
          </a:p>
          <a:p>
            <a:pPr lvl="1">
              <a:spcBef>
                <a:spcPts val="1200"/>
              </a:spcBef>
              <a:buFont typeface="Wingdings" pitchFamily="2" charset="2"/>
              <a:buChar char="§"/>
              <a:defRPr/>
            </a:pPr>
            <a:r>
              <a:rPr lang="pt-PT" sz="2200" dirty="0"/>
              <a:t>In </a:t>
            </a:r>
            <a:r>
              <a:rPr lang="pt-PT" sz="2200" dirty="0" err="1"/>
              <a:t>fixed</a:t>
            </a:r>
            <a:r>
              <a:rPr lang="pt-PT" sz="2200" dirty="0"/>
              <a:t> </a:t>
            </a:r>
            <a:r>
              <a:rPr lang="pt-PT" sz="2200" dirty="0" err="1"/>
              <a:t>exchange</a:t>
            </a:r>
            <a:r>
              <a:rPr lang="pt-PT" sz="2200" dirty="0"/>
              <a:t> rates, sale </a:t>
            </a:r>
            <a:r>
              <a:rPr lang="pt-PT" sz="2200" dirty="0">
                <a:sym typeface="Wingdings" pitchFamily="2" charset="2"/>
              </a:rPr>
              <a:t> </a:t>
            </a:r>
            <a:r>
              <a:rPr lang="pt-PT" sz="2200" dirty="0" err="1">
                <a:sym typeface="Wingdings" pitchFamily="2" charset="2"/>
              </a:rPr>
              <a:t>pressure</a:t>
            </a:r>
            <a:r>
              <a:rPr lang="pt-PT" sz="2200" dirty="0">
                <a:sym typeface="Wingdings" pitchFamily="2" charset="2"/>
              </a:rPr>
              <a:t> to </a:t>
            </a:r>
            <a:r>
              <a:rPr lang="pt-PT" sz="2200" dirty="0" err="1">
                <a:sym typeface="Wingdings" pitchFamily="2" charset="2"/>
              </a:rPr>
              <a:t>devaluation</a:t>
            </a:r>
            <a:r>
              <a:rPr lang="pt-PT" sz="2200" dirty="0">
                <a:sym typeface="Wingdings" pitchFamily="2" charset="2"/>
              </a:rPr>
              <a:t>.</a:t>
            </a:r>
          </a:p>
          <a:p>
            <a:pPr lvl="1">
              <a:spcBef>
                <a:spcPts val="1200"/>
              </a:spcBef>
              <a:buFont typeface="Wingdings" pitchFamily="2" charset="2"/>
              <a:buChar char="§"/>
              <a:defRPr/>
            </a:pPr>
            <a:r>
              <a:rPr lang="pt-PT" sz="2200" dirty="0"/>
              <a:t>In </a:t>
            </a:r>
            <a:r>
              <a:rPr lang="pt-PT" sz="2200" dirty="0" err="1"/>
              <a:t>floating</a:t>
            </a:r>
            <a:r>
              <a:rPr lang="pt-PT" sz="2200" dirty="0"/>
              <a:t> </a:t>
            </a:r>
            <a:r>
              <a:rPr lang="pt-PT" sz="2200" dirty="0" err="1"/>
              <a:t>exchange</a:t>
            </a:r>
            <a:r>
              <a:rPr lang="pt-PT" sz="2200" dirty="0"/>
              <a:t> rates, sale</a:t>
            </a:r>
            <a:r>
              <a:rPr lang="pt-PT" sz="2200" dirty="0">
                <a:sym typeface="Wingdings" pitchFamily="2" charset="2"/>
              </a:rPr>
              <a:t>,  </a:t>
            </a:r>
            <a:r>
              <a:rPr lang="pt-PT" sz="2200" dirty="0" err="1">
                <a:sym typeface="Wingdings" pitchFamily="2" charset="2"/>
              </a:rPr>
              <a:t>larger</a:t>
            </a:r>
            <a:r>
              <a:rPr lang="pt-PT" sz="2200" dirty="0">
                <a:sym typeface="Wingdings" pitchFamily="2" charset="2"/>
              </a:rPr>
              <a:t> </a:t>
            </a:r>
            <a:r>
              <a:rPr lang="pt-PT" sz="2200" dirty="0" err="1">
                <a:sym typeface="Wingdings" pitchFamily="2" charset="2"/>
              </a:rPr>
              <a:t>depreciation</a:t>
            </a:r>
            <a:r>
              <a:rPr lang="pt-PT" sz="2200" dirty="0">
                <a:sym typeface="Wingdings" pitchFamily="2" charset="2"/>
              </a:rPr>
              <a:t>.</a:t>
            </a:r>
          </a:p>
          <a:p>
            <a:pPr lvl="1">
              <a:spcBef>
                <a:spcPts val="1200"/>
              </a:spcBef>
              <a:buFont typeface="Wingdings" pitchFamily="2" charset="2"/>
              <a:buChar char="§"/>
              <a:defRPr/>
            </a:pPr>
            <a:r>
              <a:rPr lang="en-GB" sz="2000" dirty="0">
                <a:sym typeface="Wingdings" pitchFamily="2" charset="2"/>
              </a:rPr>
              <a:t>Selling pressure </a:t>
            </a:r>
            <a:r>
              <a:rPr lang="en-GB" sz="2000" dirty="0" err="1">
                <a:sym typeface="Wingdings" pitchFamily="2" charset="2"/>
              </a:rPr>
              <a:t>i</a:t>
            </a:r>
            <a:r>
              <a:rPr lang="pt-PT" sz="2200" dirty="0" err="1">
                <a:sym typeface="Wingdings" pitchFamily="2" charset="2"/>
              </a:rPr>
              <a:t>ndicators</a:t>
            </a:r>
            <a:r>
              <a:rPr lang="pt-PT" sz="2200" dirty="0">
                <a:sym typeface="Wingdings" pitchFamily="2" charset="2"/>
              </a:rPr>
              <a:t> </a:t>
            </a:r>
            <a:r>
              <a:rPr lang="en-GB" sz="2000" dirty="0">
                <a:sym typeface="Wingdings" pitchFamily="2" charset="2"/>
              </a:rPr>
              <a:t>in fixed exchange rate regimes</a:t>
            </a:r>
            <a:r>
              <a:rPr lang="pt-PT" sz="2200" dirty="0">
                <a:sym typeface="Wingdings" pitchFamily="2" charset="2"/>
              </a:rPr>
              <a:t>: </a:t>
            </a:r>
          </a:p>
          <a:p>
            <a:pPr lvl="2">
              <a:spcBef>
                <a:spcPts val="1200"/>
              </a:spcBef>
              <a:buFont typeface="Wingdings" pitchFamily="2" charset="2"/>
              <a:buChar char="§"/>
              <a:defRPr/>
            </a:pPr>
            <a:r>
              <a:rPr lang="en-GB" dirty="0">
                <a:sym typeface="Wingdings" pitchFamily="2" charset="2"/>
              </a:rPr>
              <a:t>loss of reserves,</a:t>
            </a:r>
          </a:p>
          <a:p>
            <a:pPr lvl="2">
              <a:spcBef>
                <a:spcPts val="1200"/>
              </a:spcBef>
              <a:buFont typeface="Wingdings" pitchFamily="2" charset="2"/>
              <a:buChar char="§"/>
              <a:defRPr/>
            </a:pPr>
            <a:r>
              <a:rPr lang="en-GB" dirty="0">
                <a:sym typeface="Wingdings" pitchFamily="2" charset="2"/>
              </a:rPr>
              <a:t>rise in short term interest rates </a:t>
            </a:r>
          </a:p>
          <a:p>
            <a:pPr lvl="2">
              <a:spcBef>
                <a:spcPts val="1200"/>
              </a:spcBef>
              <a:buFont typeface="Wingdings" pitchFamily="2" charset="2"/>
              <a:buChar char="§"/>
              <a:defRPr/>
            </a:pPr>
            <a:r>
              <a:rPr lang="en-GB" dirty="0">
                <a:sym typeface="Wingdings" pitchFamily="2" charset="2"/>
              </a:rPr>
              <a:t>currency at a discount,</a:t>
            </a:r>
          </a:p>
          <a:p>
            <a:pPr lvl="2">
              <a:spcBef>
                <a:spcPts val="1200"/>
              </a:spcBef>
              <a:buFont typeface="Wingdings" pitchFamily="2" charset="2"/>
              <a:buChar char="§"/>
              <a:defRPr/>
            </a:pPr>
            <a:r>
              <a:rPr lang="en-GB" dirty="0">
                <a:sym typeface="Wingdings" pitchFamily="2" charset="2"/>
              </a:rPr>
              <a:t>exchange rate depreciating in the black market.</a:t>
            </a:r>
          </a:p>
          <a:p>
            <a:pPr lvl="2">
              <a:spcBef>
                <a:spcPts val="1200"/>
              </a:spcBef>
              <a:buFont typeface="Wingdings" pitchFamily="2" charset="2"/>
              <a:buChar char="§"/>
              <a:defRPr/>
            </a:pPr>
            <a:endParaRPr lang="pt-PT" dirty="0">
              <a:sym typeface="Wingdings" pitchFamily="2" charset="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20688"/>
            <a:ext cx="7772400" cy="5399112"/>
          </a:xfrm>
        </p:spPr>
        <p:txBody>
          <a:bodyPr/>
          <a:lstStyle/>
          <a:p>
            <a:pPr>
              <a:defRPr/>
            </a:pPr>
            <a:r>
              <a:rPr lang="pt-PT" sz="2400" dirty="0" err="1">
                <a:solidFill>
                  <a:schemeClr val="accent1"/>
                </a:solidFill>
                <a:effectLst>
                  <a:outerShdw blurRad="38100" dist="38100" dir="2700000" algn="tl">
                    <a:srgbClr val="C0C0C0"/>
                  </a:outerShdw>
                </a:effectLst>
                <a:latin typeface="Verdana" pitchFamily="34" charset="0"/>
              </a:rPr>
              <a:t>Twin</a:t>
            </a:r>
            <a:r>
              <a:rPr lang="pt-PT" sz="2400" dirty="0">
                <a:solidFill>
                  <a:schemeClr val="accent1"/>
                </a:solidFill>
                <a:effectLst>
                  <a:outerShdw blurRad="38100" dist="38100" dir="2700000" algn="tl">
                    <a:srgbClr val="C0C0C0"/>
                  </a:outerShdw>
                </a:effectLst>
                <a:latin typeface="Verdana" pitchFamily="34" charset="0"/>
              </a:rPr>
              <a:t> Crises </a:t>
            </a:r>
          </a:p>
          <a:p>
            <a:pPr lvl="1">
              <a:spcBef>
                <a:spcPts val="1200"/>
              </a:spcBef>
              <a:buFont typeface="Wingdings" pitchFamily="2" charset="2"/>
              <a:buChar char="§"/>
              <a:defRPr/>
            </a:pPr>
            <a:r>
              <a:rPr lang="pt-PT" dirty="0">
                <a:sym typeface="Wingdings" pitchFamily="2" charset="2"/>
              </a:rPr>
              <a:t>Feedback </a:t>
            </a:r>
            <a:r>
              <a:rPr lang="pt-PT" dirty="0" err="1">
                <a:sym typeface="Wingdings" pitchFamily="2" charset="2"/>
              </a:rPr>
              <a:t>mechanisms</a:t>
            </a:r>
            <a:endParaRPr lang="pt-PT" dirty="0">
              <a:sym typeface="Wingdings" pitchFamily="2" charset="2"/>
            </a:endParaRPr>
          </a:p>
          <a:p>
            <a:pPr marL="593725" lvl="2" indent="0">
              <a:spcBef>
                <a:spcPts val="1200"/>
              </a:spcBef>
              <a:buNone/>
              <a:defRPr/>
            </a:pPr>
            <a:r>
              <a:rPr lang="pt-PT" dirty="0">
                <a:sym typeface="Wingdings" pitchFamily="2" charset="2"/>
              </a:rPr>
              <a:t>Currency Crisis 	</a:t>
            </a:r>
            <a:r>
              <a:rPr lang="pt-PT" dirty="0">
                <a:sym typeface="Wingdings"/>
              </a:rPr>
              <a:t>	</a:t>
            </a:r>
            <a:r>
              <a:rPr lang="pt-PT" dirty="0" err="1">
                <a:sym typeface="Wingdings"/>
              </a:rPr>
              <a:t>Banking</a:t>
            </a:r>
            <a:r>
              <a:rPr lang="pt-PT" dirty="0">
                <a:sym typeface="Wingdings"/>
              </a:rPr>
              <a:t> Crisis</a:t>
            </a:r>
          </a:p>
          <a:p>
            <a:pPr marL="593725" lvl="2" indent="0">
              <a:spcBef>
                <a:spcPts val="1200"/>
              </a:spcBef>
              <a:buNone/>
              <a:defRPr/>
            </a:pPr>
            <a:endParaRPr lang="pt-PT" dirty="0">
              <a:sym typeface="Wingdings"/>
            </a:endParaRPr>
          </a:p>
          <a:p>
            <a:pPr lvl="2">
              <a:spcBef>
                <a:spcPts val="1200"/>
              </a:spcBef>
              <a:defRPr/>
            </a:pPr>
            <a:r>
              <a:rPr lang="pt-PT" dirty="0" err="1">
                <a:sym typeface="Wingdings"/>
              </a:rPr>
              <a:t>When</a:t>
            </a:r>
            <a:r>
              <a:rPr lang="pt-PT" dirty="0">
                <a:sym typeface="Wingdings"/>
              </a:rPr>
              <a:t> </a:t>
            </a:r>
            <a:r>
              <a:rPr lang="pt-PT" dirty="0" err="1">
                <a:sym typeface="Wingdings"/>
              </a:rPr>
              <a:t>bank’s</a:t>
            </a:r>
            <a:r>
              <a:rPr lang="pt-PT" dirty="0">
                <a:sym typeface="Wingdings"/>
              </a:rPr>
              <a:t> </a:t>
            </a:r>
            <a:r>
              <a:rPr lang="pt-PT" dirty="0" err="1">
                <a:sym typeface="Wingdings"/>
              </a:rPr>
              <a:t>liabilities</a:t>
            </a:r>
            <a:r>
              <a:rPr lang="pt-PT" dirty="0">
                <a:sym typeface="Wingdings"/>
              </a:rPr>
              <a:t> are </a:t>
            </a:r>
            <a:r>
              <a:rPr lang="pt-PT" dirty="0" err="1">
                <a:sym typeface="Wingdings"/>
              </a:rPr>
              <a:t>mainly</a:t>
            </a:r>
            <a:r>
              <a:rPr lang="pt-PT" dirty="0">
                <a:sym typeface="Wingdings"/>
              </a:rPr>
              <a:t> in </a:t>
            </a:r>
            <a:r>
              <a:rPr lang="pt-PT" dirty="0" err="1">
                <a:sym typeface="Wingdings"/>
              </a:rPr>
              <a:t>foreign</a:t>
            </a:r>
            <a:r>
              <a:rPr lang="pt-PT" dirty="0">
                <a:sym typeface="Wingdings"/>
              </a:rPr>
              <a:t> currency, </a:t>
            </a:r>
            <a:r>
              <a:rPr lang="pt-PT" dirty="0" err="1">
                <a:sym typeface="Wingdings"/>
              </a:rPr>
              <a:t>but</a:t>
            </a:r>
            <a:r>
              <a:rPr lang="pt-PT" dirty="0">
                <a:sym typeface="Wingdings"/>
              </a:rPr>
              <a:t> </a:t>
            </a:r>
            <a:r>
              <a:rPr lang="pt-PT" dirty="0" err="1">
                <a:sym typeface="Wingdings"/>
              </a:rPr>
              <a:t>assets</a:t>
            </a:r>
            <a:r>
              <a:rPr lang="pt-PT" dirty="0">
                <a:sym typeface="Wingdings"/>
              </a:rPr>
              <a:t> are </a:t>
            </a:r>
            <a:r>
              <a:rPr lang="pt-PT" dirty="0" err="1">
                <a:sym typeface="Wingdings"/>
              </a:rPr>
              <a:t>mainly</a:t>
            </a:r>
            <a:r>
              <a:rPr lang="pt-PT" dirty="0">
                <a:sym typeface="Wingdings"/>
              </a:rPr>
              <a:t> in </a:t>
            </a:r>
            <a:r>
              <a:rPr lang="pt-PT" dirty="0" err="1">
                <a:sym typeface="Wingdings"/>
              </a:rPr>
              <a:t>domestic</a:t>
            </a:r>
            <a:r>
              <a:rPr lang="pt-PT" dirty="0">
                <a:sym typeface="Wingdings"/>
              </a:rPr>
              <a:t> currency – CURRENCY MISMATCH</a:t>
            </a:r>
          </a:p>
          <a:p>
            <a:pPr lvl="2">
              <a:spcBef>
                <a:spcPts val="1200"/>
              </a:spcBef>
              <a:defRPr/>
            </a:pPr>
            <a:endParaRPr lang="pt-PT" dirty="0">
              <a:sym typeface="Wingdings" pitchFamily="2" charset="2"/>
            </a:endParaRPr>
          </a:p>
          <a:p>
            <a:pPr marL="593725" lvl="2" indent="0">
              <a:buNone/>
            </a:pPr>
            <a:r>
              <a:rPr lang="pt-PT" dirty="0">
                <a:sym typeface="Wingdings"/>
              </a:rPr>
              <a:t>	</a:t>
            </a:r>
            <a:r>
              <a:rPr lang="pt-PT" dirty="0" err="1">
                <a:sym typeface="Wingdings"/>
              </a:rPr>
              <a:t>Banking</a:t>
            </a:r>
            <a:r>
              <a:rPr lang="pt-PT" dirty="0">
                <a:sym typeface="Wingdings"/>
              </a:rPr>
              <a:t> Crisis	 	Currency Crisis</a:t>
            </a:r>
          </a:p>
          <a:p>
            <a:pPr marL="593725" lvl="2" indent="0">
              <a:buNone/>
            </a:pPr>
            <a:endParaRPr lang="pt-PT" dirty="0">
              <a:sym typeface="Wingdings"/>
            </a:endParaRPr>
          </a:p>
          <a:p>
            <a:pPr lvl="2"/>
            <a:r>
              <a:rPr lang="pt-PT" dirty="0" err="1">
                <a:sym typeface="Wingdings"/>
              </a:rPr>
              <a:t>The</a:t>
            </a:r>
            <a:r>
              <a:rPr lang="pt-PT" dirty="0">
                <a:sym typeface="Wingdings"/>
              </a:rPr>
              <a:t> </a:t>
            </a:r>
            <a:r>
              <a:rPr lang="en-GB" dirty="0"/>
              <a:t>cost of addressing the consequences of a banking crisis (</a:t>
            </a:r>
            <a:r>
              <a:rPr lang="en-GB" sz="1800" dirty="0"/>
              <a:t>liquidation of  insolvent banks)</a:t>
            </a:r>
            <a:r>
              <a:rPr lang="en-GB" dirty="0"/>
              <a:t>, is borne by the public sector - worsening of the fiscal position  - </a:t>
            </a:r>
            <a:r>
              <a:rPr lang="en-GB" sz="2000" dirty="0"/>
              <a:t>expectations of monetization of the fiscal deficit and exchange rate depreciation</a:t>
            </a:r>
          </a:p>
        </p:txBody>
      </p:sp>
      <p:sp>
        <p:nvSpPr>
          <p:cNvPr id="4" name="Slide Number Placeholder 3"/>
          <p:cNvSpPr>
            <a:spLocks noGrp="1"/>
          </p:cNvSpPr>
          <p:nvPr>
            <p:ph type="sldNum" sz="quarter" idx="12"/>
          </p:nvPr>
        </p:nvSpPr>
        <p:spPr/>
        <p:txBody>
          <a:bodyPr/>
          <a:lstStyle/>
          <a:p>
            <a:pPr>
              <a:defRPr/>
            </a:pPr>
            <a:fld id="{36B38CD7-7748-4508-92EA-7C46F7B8DA69}" type="slidenum">
              <a:rPr lang="pt-PT" smtClean="0"/>
              <a:pPr>
                <a:defRPr/>
              </a:pPr>
              <a:t>9</a:t>
            </a:fld>
            <a:endParaRPr lang="pt-PT"/>
          </a:p>
        </p:txBody>
      </p:sp>
      <p:sp>
        <p:nvSpPr>
          <p:cNvPr id="5" name="Rectangle 4"/>
          <p:cNvSpPr/>
          <p:nvPr/>
        </p:nvSpPr>
        <p:spPr>
          <a:xfrm>
            <a:off x="1475656" y="1700808"/>
            <a:ext cx="2016224" cy="432048"/>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469047" y="1700808"/>
            <a:ext cx="2016224" cy="432048"/>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503742" y="3645024"/>
            <a:ext cx="2016224" cy="432048"/>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4499992" y="3645024"/>
            <a:ext cx="2016224" cy="432048"/>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8887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26037</TotalTime>
  <Words>3132</Words>
  <Application>Microsoft Office PowerPoint</Application>
  <PresentationFormat>On-screen Show (4:3)</PresentationFormat>
  <Paragraphs>400</Paragraphs>
  <Slides>42</Slides>
  <Notes>30</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42</vt:i4>
      </vt:variant>
    </vt:vector>
  </HeadingPairs>
  <TitlesOfParts>
    <vt:vector size="61" baseType="lpstr">
      <vt:lpstr>FangSong</vt:lpstr>
      <vt:lpstr>MS PGothic</vt:lpstr>
      <vt:lpstr>Arial</vt:lpstr>
      <vt:lpstr>Book Antiqua</vt:lpstr>
      <vt:lpstr>Bookman Old Style</vt:lpstr>
      <vt:lpstr>Calibri</vt:lpstr>
      <vt:lpstr>DilleniaUPC</vt:lpstr>
      <vt:lpstr>DokChampa</vt:lpstr>
      <vt:lpstr>Eras Light ITC</vt:lpstr>
      <vt:lpstr>Franklin Gothic Book</vt:lpstr>
      <vt:lpstr>JasmineUPC</vt:lpstr>
      <vt:lpstr>Perpetua</vt:lpstr>
      <vt:lpstr>Poor Richard</vt:lpstr>
      <vt:lpstr>Symbol</vt:lpstr>
      <vt:lpstr>Times New Roman</vt:lpstr>
      <vt:lpstr>Verdana</vt:lpstr>
      <vt:lpstr>Wingdings</vt:lpstr>
      <vt:lpstr>Wingdings 2</vt:lpstr>
      <vt:lpstr>Equity</vt:lpstr>
      <vt:lpstr>7th session </vt:lpstr>
      <vt:lpstr>Mid-term test results and correction</vt:lpstr>
      <vt:lpstr>Main problems</vt:lpstr>
      <vt:lpstr>PowerPoint Presentation</vt:lpstr>
      <vt:lpstr>Financial Turmoil</vt:lpstr>
      <vt:lpstr>PowerPoint Presentation</vt:lpstr>
      <vt:lpstr>Financial Turmoil</vt:lpstr>
      <vt:lpstr>PowerPoint Presentation</vt:lpstr>
      <vt:lpstr>PowerPoint Presentation</vt:lpstr>
      <vt:lpstr>Models of currency crises</vt:lpstr>
      <vt:lpstr>PowerPoint Presentation</vt:lpstr>
      <vt:lpstr>PowerPoint Presentation</vt:lpstr>
      <vt:lpstr>PowerPoint Presentation</vt:lpstr>
      <vt:lpstr>PowerPoint Presentation</vt:lpstr>
      <vt:lpstr>CONTAGION</vt:lpstr>
      <vt:lpstr>CONTAGION</vt:lpstr>
      <vt:lpstr>PowerPoint Presentation</vt:lpstr>
      <vt:lpstr>PowerPoint Presentation</vt:lpstr>
      <vt:lpstr>Causes of occurrence of contemporaneous crises: </vt:lpstr>
      <vt:lpstr>PowerPoint Presentation</vt:lpstr>
      <vt:lpstr>PowerPoint Presentation</vt:lpstr>
      <vt:lpstr>PowerPoint Presentation</vt:lpstr>
      <vt:lpstr>PowerPoint Presentation</vt:lpstr>
      <vt:lpstr>PowerPoint Presentation</vt:lpstr>
      <vt:lpstr>PowerPoint Presentation</vt:lpstr>
      <vt:lpstr>Pure contagion</vt:lpstr>
      <vt:lpstr>Empirical Evidence of Contagion</vt:lpstr>
      <vt:lpstr>PowerPoint Presentation</vt:lpstr>
      <vt:lpstr>PowerPoint Presentation</vt:lpstr>
      <vt:lpstr>PowerPoint Presentation</vt:lpstr>
      <vt:lpstr>Early Warning Systems  - IMF</vt:lpstr>
      <vt:lpstr>PowerPoint Presentation</vt:lpstr>
      <vt:lpstr>PowerPoint Presentation</vt:lpstr>
      <vt:lpstr>Empirical regularities of selected variables</vt:lpstr>
      <vt:lpstr>PowerPoint Presentation</vt:lpstr>
      <vt:lpstr>PowerPoint Presentation</vt:lpstr>
      <vt:lpstr>PowerPoint Presentation</vt:lpstr>
      <vt:lpstr>PowerPoint Presentation</vt:lpstr>
      <vt:lpstr>   Frankel, Jeffrey A., and George Saravelos. 2011. Can Leading Indicators Assess Country Vulnerability? Evidence from the 2008- 09 Global Financial Crisis. </vt:lpstr>
      <vt:lpstr>PowerPoint Presentation</vt:lpstr>
      <vt:lpstr>References</vt:lpstr>
      <vt:lpstr>PowerPoint Presentation</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3ª aula</dc:title>
  <dc:creator>pcma</dc:creator>
  <cp:lastModifiedBy>pcma@iseg.utl.pt</cp:lastModifiedBy>
  <cp:revision>819</cp:revision>
  <cp:lastPrinted>2018-10-30T15:22:55Z</cp:lastPrinted>
  <dcterms:created xsi:type="dcterms:W3CDTF">2008-10-06T14:47:59Z</dcterms:created>
  <dcterms:modified xsi:type="dcterms:W3CDTF">2018-10-30T17:32:23Z</dcterms:modified>
</cp:coreProperties>
</file>